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7"/>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9B7662C-EBD3-4FC1-A58C-A9A76EB78CAB}">
  <a:tblStyle styleId="{39B7662C-EBD3-4FC1-A58C-A9A76EB78CAB}"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1" d="100"/>
          <a:sy n="61" d="100"/>
        </p:scale>
        <p:origin x="1430" y="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7200"/>
          </a:xfrm>
          <a:prstGeom prst="rect">
            <a:avLst/>
          </a:prstGeom>
          <a:noFill/>
          <a:ln>
            <a:noFill/>
          </a:ln>
        </p:spPr>
        <p:txBody>
          <a:bodyPr wrap="square" lIns="91425" tIns="91425" rIns="91425" bIns="91425" anchor="t" anchorCtr="0"/>
          <a:lstStyle>
            <a:lvl1pPr marL="0" marR="0" lvl="0" indent="0" algn="l" rtl="0">
              <a:spcBef>
                <a:spcPts val="0"/>
              </a:spcBef>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7200"/>
          </a:xfrm>
          <a:prstGeom prst="rect">
            <a:avLst/>
          </a:prstGeom>
          <a:noFill/>
          <a:ln>
            <a:noFill/>
          </a:ln>
        </p:spPr>
        <p:txBody>
          <a:bodyPr wrap="square" lIns="91425" tIns="91425" rIns="91425" bIns="91425" anchor="t" anchorCtr="0"/>
          <a:lstStyle>
            <a:lvl1pPr marL="0" marR="0" lvl="0" indent="0" algn="r" rtl="0">
              <a:spcBef>
                <a:spcPts val="0"/>
              </a:spcBef>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marL="0" marR="0" lvl="0" indent="0" algn="l" rtl="0">
              <a:spcBef>
                <a:spcPts val="0"/>
              </a:spcBef>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ts val="1400"/>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7200"/>
          </a:xfrm>
          <a:prstGeom prst="rect">
            <a:avLst/>
          </a:prstGeom>
          <a:noFill/>
          <a:ln>
            <a:noFill/>
          </a:ln>
        </p:spPr>
        <p:txBody>
          <a:bodyPr wrap="square" lIns="91425" tIns="91425" rIns="91425" bIns="91425" anchor="b" anchorCtr="0"/>
          <a:lstStyle>
            <a:lvl1pPr marL="0" marR="0" lvl="0" indent="0" algn="l" rtl="0">
              <a:spcBef>
                <a:spcPts val="0"/>
              </a:spcBef>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en-IE" sz="1200" b="0" i="0" u="none" strike="noStrike" cap="none">
                <a:solidFill>
                  <a:schemeClr val="dk1"/>
                </a:solidFill>
                <a:latin typeface="Calibri"/>
                <a:ea typeface="Calibri"/>
                <a:cs typeface="Calibri"/>
                <a:sym typeface="Calibri"/>
              </a:rPr>
              <a:t>‹#›</a:t>
            </a:fld>
            <a:endParaRPr lang="en-IE"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None/>
            </a:pPr>
            <a:endParaRPr sz="1200" b="0" i="0" u="none" strike="noStrike" cap="none">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en-IE" sz="1200" b="0" i="0" u="none" strike="noStrike" cap="none">
                <a:solidFill>
                  <a:schemeClr val="dk1"/>
                </a:solidFill>
                <a:latin typeface="Calibri"/>
                <a:ea typeface="Calibri"/>
                <a:cs typeface="Calibri"/>
                <a:sym typeface="Calibri"/>
              </a:rPr>
              <a:t>1</a:t>
            </a:fld>
            <a:endParaRPr lang="en-IE"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55" name="Shape 1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70" name="Shape 1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Shape 1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77" name="Shape 1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91" name="Shape 1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13" name="Shape 2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None/>
            </a:pPr>
            <a:endParaRPr sz="1200" b="0" i="0" u="none" strike="noStrike" cap="none">
              <a:solidFill>
                <a:schemeClr val="dk1"/>
              </a:solidFill>
              <a:latin typeface="Calibri"/>
              <a:ea typeface="Calibri"/>
              <a:cs typeface="Calibri"/>
              <a:sym typeface="Calibri"/>
            </a:endParaRPr>
          </a:p>
        </p:txBody>
      </p:sp>
      <p:sp>
        <p:nvSpPr>
          <p:cNvPr id="96" name="Shape 96"/>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en-IE" sz="1200" b="0" i="0" u="none" strike="noStrike" cap="none">
                <a:solidFill>
                  <a:schemeClr val="dk1"/>
                </a:solidFill>
                <a:latin typeface="Calibri"/>
                <a:ea typeface="Calibri"/>
                <a:cs typeface="Calibri"/>
                <a:sym typeface="Calibri"/>
              </a:rPr>
              <a:t>2</a:t>
            </a:fld>
            <a:endParaRPr lang="en-IE"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Shape 2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37" name="Shape 2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45" name="Shape 2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63" name="Shape 2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70" name="Shape 2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77" name="Shape 2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84" name="Shape 2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91" name="Shape 2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298" name="Shape 2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Shape 3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305" name="Shape 3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03" name="Shape 1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312" name="Shape 3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Shape 3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319" name="Shape 31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326" name="Shape 3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Shape 33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333" name="Shape 3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Shape 33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340" name="Shape 3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Shape 34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347" name="Shape 3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38" name="Shape 138"/>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None/>
            </a:pPr>
            <a:endParaRPr sz="1200" b="0" i="0" u="none" strike="noStrike" cap="none">
              <a:solidFill>
                <a:schemeClr val="dk1"/>
              </a:solidFill>
              <a:latin typeface="Calibri"/>
              <a:ea typeface="Calibri"/>
              <a:cs typeface="Calibri"/>
              <a:sym typeface="Calibri"/>
            </a:endParaRPr>
          </a:p>
        </p:txBody>
      </p:sp>
      <p:sp>
        <p:nvSpPr>
          <p:cNvPr id="139" name="Shape 139"/>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en-IE" sz="1200" b="0" i="0" u="none" strike="noStrike" cap="none">
                <a:solidFill>
                  <a:schemeClr val="dk1"/>
                </a:solidFill>
                <a:latin typeface="Calibri"/>
                <a:ea typeface="Calibri"/>
                <a:cs typeface="Calibri"/>
                <a:sym typeface="Calibri"/>
              </a:rPr>
              <a:t>8</a:t>
            </a:fld>
            <a:endParaRPr lang="en-IE"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46" name="Shape 146"/>
          <p:cNvSpPr txBox="1">
            <a:spLocks noGrp="1"/>
          </p:cNvSpPr>
          <p:nvPr>
            <p:ph type="body" idx="1"/>
          </p:nvPr>
        </p:nvSpPr>
        <p:spPr>
          <a:xfrm>
            <a:off x="685800" y="4343400"/>
            <a:ext cx="5486400" cy="4114800"/>
          </a:xfrm>
          <a:prstGeom prst="rect">
            <a:avLst/>
          </a:prstGeom>
          <a:noFill/>
          <a:ln>
            <a:noFill/>
          </a:ln>
        </p:spPr>
        <p:txBody>
          <a:bodyPr wrap="square" lIns="91425" tIns="45700" rIns="91425" bIns="45700" anchor="t" anchorCtr="0">
            <a:noAutofit/>
          </a:bodyPr>
          <a:lstStyle/>
          <a:p>
            <a:pPr marL="0" marR="0" lvl="0" indent="0" algn="l" rtl="0">
              <a:spcBef>
                <a:spcPts val="0"/>
              </a:spcBef>
              <a:buNone/>
            </a:pPr>
            <a:endParaRPr sz="1200" b="0" i="0" u="none" strike="noStrike" cap="none">
              <a:solidFill>
                <a:schemeClr val="dk1"/>
              </a:solidFill>
              <a:latin typeface="Calibri"/>
              <a:ea typeface="Calibri"/>
              <a:cs typeface="Calibri"/>
              <a:sym typeface="Calibri"/>
            </a:endParaRPr>
          </a:p>
        </p:txBody>
      </p:sp>
      <p:sp>
        <p:nvSpPr>
          <p:cNvPr id="147" name="Shape 147"/>
          <p:cNvSpPr txBox="1">
            <a:spLocks noGrp="1"/>
          </p:cNvSpPr>
          <p:nvPr>
            <p:ph type="sldNum" idx="12"/>
          </p:nvPr>
        </p:nvSpPr>
        <p:spPr>
          <a:xfrm>
            <a:off x="3884613" y="8685213"/>
            <a:ext cx="2971800" cy="457200"/>
          </a:xfrm>
          <a:prstGeom prst="rect">
            <a:avLst/>
          </a:prstGeom>
          <a:noFill/>
          <a:ln>
            <a:noFill/>
          </a:ln>
        </p:spPr>
        <p:txBody>
          <a:bodyPr wrap="square" lIns="91425" tIns="45700" rIns="91425" bIns="45700" anchor="b" anchorCtr="0">
            <a:noAutofit/>
          </a:bodyPr>
          <a:lstStyle/>
          <a:p>
            <a:pPr marL="0" marR="0" lvl="0" indent="0" algn="r" rtl="0">
              <a:spcBef>
                <a:spcPts val="0"/>
              </a:spcBef>
              <a:buNone/>
            </a:pPr>
            <a:fld id="{00000000-1234-1234-1234-123412341234}" type="slidenum">
              <a:rPr lang="en-IE" sz="1200" b="0" i="0" u="none" strike="noStrike" cap="none">
                <a:solidFill>
                  <a:schemeClr val="dk1"/>
                </a:solidFill>
                <a:latin typeface="Calibri"/>
                <a:ea typeface="Calibri"/>
                <a:cs typeface="Calibri"/>
                <a:sym typeface="Calibri"/>
              </a:rPr>
              <a:t>9</a:t>
            </a:fld>
            <a:endParaRPr lang="en-IE" sz="1200" b="0" i="0" u="none" strike="noStrike" cap="non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685800" y="2130425"/>
            <a:ext cx="7772400" cy="1470025"/>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17" name="Shape 17"/>
          <p:cNvSpPr txBox="1">
            <a:spLocks noGrp="1"/>
          </p:cNvSpPr>
          <p:nvPr>
            <p:ph type="subTitle" idx="1"/>
          </p:nvPr>
        </p:nvSpPr>
        <p:spPr>
          <a:xfrm>
            <a:off x="1371600" y="3886200"/>
            <a:ext cx="6400800" cy="1752600"/>
          </a:xfrm>
          <a:prstGeom prst="rect">
            <a:avLst/>
          </a:prstGeom>
          <a:noFill/>
          <a:ln>
            <a:noFill/>
          </a:ln>
        </p:spPr>
        <p:txBody>
          <a:bodyPr wrap="square" lIns="91425" tIns="91425" rIns="91425" bIns="91425" anchor="t" anchorCtr="0"/>
          <a:lstStyle>
            <a:lvl1pPr marL="0" marR="0" lvl="0" indent="0" algn="ctr" rtl="0">
              <a:spcBef>
                <a:spcPts val="640"/>
              </a:spcBef>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Shape 18"/>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74" name="Shape 74"/>
          <p:cNvSpPr txBox="1">
            <a:spLocks noGrp="1"/>
          </p:cNvSpPr>
          <p:nvPr>
            <p:ph type="body" idx="1"/>
          </p:nvPr>
        </p:nvSpPr>
        <p:spPr>
          <a:xfrm rot="5400000">
            <a:off x="2309018" y="-251619"/>
            <a:ext cx="4525963" cy="8229600"/>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8"/>
        <p:cNvGrpSpPr/>
        <p:nvPr/>
      </p:nvGrpSpPr>
      <p:grpSpPr>
        <a:xfrm>
          <a:off x="0" y="0"/>
          <a:ext cx="0" cy="0"/>
          <a:chOff x="0" y="0"/>
          <a:chExt cx="0" cy="0"/>
        </a:xfrm>
      </p:grpSpPr>
      <p:sp>
        <p:nvSpPr>
          <p:cNvPr id="79" name="Shape 79"/>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80" name="Shape 80"/>
          <p:cNvSpPr txBox="1">
            <a:spLocks noGrp="1"/>
          </p:cNvSpPr>
          <p:nvPr>
            <p:ph type="body" idx="1"/>
          </p:nvPr>
        </p:nvSpPr>
        <p:spPr>
          <a:xfrm rot="5400000">
            <a:off x="541338" y="190501"/>
            <a:ext cx="5851525" cy="6019800"/>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3" name="Shape 23"/>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722313" y="4406900"/>
            <a:ext cx="7772400" cy="1362075"/>
          </a:xfrm>
          <a:prstGeom prst="rect">
            <a:avLst/>
          </a:prstGeom>
          <a:noFill/>
          <a:ln>
            <a:noFill/>
          </a:ln>
        </p:spPr>
        <p:txBody>
          <a:bodyPr wrap="square" lIns="91425" tIns="91425" rIns="91425" bIns="91425" anchor="t" anchorCtr="0"/>
          <a:lstStyle>
            <a:lvl1pPr marL="0" marR="0" lvl="0" indent="0" algn="l" rtl="0">
              <a:spcBef>
                <a:spcPts val="0"/>
              </a:spcBef>
              <a:buClr>
                <a:schemeClr val="dk1"/>
              </a:buClr>
              <a:buSzPts val="1400"/>
              <a:buFont typeface="Calibri"/>
              <a:buNone/>
              <a:defRPr sz="4000" b="1"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9" name="Shape 29"/>
          <p:cNvSpPr txBox="1">
            <a:spLocks noGrp="1"/>
          </p:cNvSpPr>
          <p:nvPr>
            <p:ph type="body" idx="1"/>
          </p:nvPr>
        </p:nvSpPr>
        <p:spPr>
          <a:xfrm>
            <a:off x="722313"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buClr>
                <a:srgbClr val="888888"/>
              </a:buClr>
              <a:buSzPts val="3200"/>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buClr>
                <a:srgbClr val="888888"/>
              </a:buClr>
              <a:buSzPts val="2800"/>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buClr>
                <a:srgbClr val="888888"/>
              </a:buClr>
              <a:buSzPts val="2400"/>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buClr>
                <a:srgbClr val="888888"/>
              </a:buClr>
              <a:buSzPts val="2000"/>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buClr>
                <a:srgbClr val="888888"/>
              </a:buClr>
              <a:buSzPts val="2000"/>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SzPts val="2000"/>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SzPts val="2000"/>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SzPts val="2000"/>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SzPts val="20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0" name="Shape 30"/>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Shape 31"/>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35" name="Shape 35"/>
          <p:cNvSpPr txBox="1">
            <a:spLocks noGrp="1"/>
          </p:cNvSpPr>
          <p:nvPr>
            <p:ph type="body" idx="1"/>
          </p:nvPr>
        </p:nvSpPr>
        <p:spPr>
          <a:xfrm>
            <a:off x="457200" y="1600200"/>
            <a:ext cx="4038600" cy="4525963"/>
          </a:xfrm>
          <a:prstGeom prst="rect">
            <a:avLst/>
          </a:prstGeom>
          <a:noFill/>
          <a:ln>
            <a:noFill/>
          </a:ln>
        </p:spPr>
        <p:txBody>
          <a:bodyPr wrap="square" lIns="91425" tIns="91425" rIns="91425" bIns="91425" anchor="t" anchorCtr="0"/>
          <a:lstStyle>
            <a:lvl1pPr marL="342900" marR="0" lvl="0" indent="-165100" algn="l" rtl="0">
              <a:spcBef>
                <a:spcPts val="56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6" name="Shape 36"/>
          <p:cNvSpPr txBox="1">
            <a:spLocks noGrp="1"/>
          </p:cNvSpPr>
          <p:nvPr>
            <p:ph type="body" idx="2"/>
          </p:nvPr>
        </p:nvSpPr>
        <p:spPr>
          <a:xfrm>
            <a:off x="4648200" y="1600200"/>
            <a:ext cx="4038600" cy="4525963"/>
          </a:xfrm>
          <a:prstGeom prst="rect">
            <a:avLst/>
          </a:prstGeom>
          <a:noFill/>
          <a:ln>
            <a:noFill/>
          </a:ln>
        </p:spPr>
        <p:txBody>
          <a:bodyPr wrap="square" lIns="91425" tIns="91425" rIns="91425" bIns="91425" anchor="t" anchorCtr="0"/>
          <a:lstStyle>
            <a:lvl1pPr marL="342900" marR="0" lvl="0" indent="-165100" algn="l" rtl="0">
              <a:spcBef>
                <a:spcPts val="56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42" name="Shape 42"/>
          <p:cNvSpPr txBox="1">
            <a:spLocks noGrp="1"/>
          </p:cNvSpPr>
          <p:nvPr>
            <p:ph type="body" idx="1"/>
          </p:nvPr>
        </p:nvSpPr>
        <p:spPr>
          <a:xfrm>
            <a:off x="457200" y="1535113"/>
            <a:ext cx="4040188" cy="639762"/>
          </a:xfrm>
          <a:prstGeom prst="rect">
            <a:avLst/>
          </a:prstGeom>
          <a:noFill/>
          <a:ln>
            <a:noFill/>
          </a:ln>
        </p:spPr>
        <p:txBody>
          <a:bodyPr wrap="square" lIns="91425" tIns="91425" rIns="91425" bIns="91425" anchor="b" anchorCtr="0"/>
          <a:lstStyle>
            <a:lvl1pPr marL="0" marR="0" lvl="0" indent="0" algn="l" rtl="0">
              <a:spcBef>
                <a:spcPts val="480"/>
              </a:spcBef>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2"/>
          </p:nvPr>
        </p:nvSpPr>
        <p:spPr>
          <a:xfrm>
            <a:off x="457200" y="2174875"/>
            <a:ext cx="4040188" cy="3951288"/>
          </a:xfrm>
          <a:prstGeom prst="rect">
            <a:avLst/>
          </a:prstGeom>
          <a:noFill/>
          <a:ln>
            <a:noFill/>
          </a:ln>
        </p:spPr>
        <p:txBody>
          <a:bodyPr wrap="square" lIns="91425" tIns="91425" rIns="91425" bIns="91425" anchor="t" anchorCtr="0"/>
          <a:lstStyle>
            <a:lvl1pPr marL="342900" marR="0" lvl="0" indent="-190500" algn="l" rtl="0">
              <a:spcBef>
                <a:spcPts val="48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3"/>
          </p:nvPr>
        </p:nvSpPr>
        <p:spPr>
          <a:xfrm>
            <a:off x="4645025" y="1535113"/>
            <a:ext cx="4041775" cy="639762"/>
          </a:xfrm>
          <a:prstGeom prst="rect">
            <a:avLst/>
          </a:prstGeom>
          <a:noFill/>
          <a:ln>
            <a:noFill/>
          </a:ln>
        </p:spPr>
        <p:txBody>
          <a:bodyPr wrap="square" lIns="91425" tIns="91425" rIns="91425" bIns="91425" anchor="b" anchorCtr="0"/>
          <a:lstStyle>
            <a:lvl1pPr marL="0" marR="0" lvl="0" indent="0" algn="l" rtl="0">
              <a:spcBef>
                <a:spcPts val="480"/>
              </a:spcBef>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4"/>
          </p:nvPr>
        </p:nvSpPr>
        <p:spPr>
          <a:xfrm>
            <a:off x="4645025" y="2174875"/>
            <a:ext cx="4041775" cy="3951288"/>
          </a:xfrm>
          <a:prstGeom prst="rect">
            <a:avLst/>
          </a:prstGeom>
          <a:noFill/>
          <a:ln>
            <a:noFill/>
          </a:ln>
        </p:spPr>
        <p:txBody>
          <a:bodyPr wrap="square" lIns="91425" tIns="91425" rIns="91425" bIns="91425" anchor="t" anchorCtr="0"/>
          <a:lstStyle>
            <a:lvl1pPr marL="342900" marR="0" lvl="0" indent="-190500" algn="l" rtl="0">
              <a:spcBef>
                <a:spcPts val="48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51" name="Shape 51"/>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4"/>
        <p:cNvGrpSpPr/>
        <p:nvPr/>
      </p:nvGrpSpPr>
      <p:grpSpPr>
        <a:xfrm>
          <a:off x="0" y="0"/>
          <a:ext cx="0" cy="0"/>
          <a:chOff x="0" y="0"/>
          <a:chExt cx="0" cy="0"/>
        </a:xfrm>
      </p:grpSpPr>
      <p:sp>
        <p:nvSpPr>
          <p:cNvPr id="55" name="Shape 55"/>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3050"/>
            <a:ext cx="3008313" cy="1162050"/>
          </a:xfrm>
          <a:prstGeom prst="rect">
            <a:avLst/>
          </a:prstGeom>
          <a:noFill/>
          <a:ln>
            <a:noFill/>
          </a:ln>
        </p:spPr>
        <p:txBody>
          <a:bodyPr wrap="square" lIns="91425" tIns="91425" rIns="91425" bIns="91425" anchor="b" anchorCtr="0"/>
          <a:lstStyle>
            <a:lvl1pPr marL="0" marR="0" lvl="0" indent="0" algn="l" rtl="0">
              <a:spcBef>
                <a:spcPts val="0"/>
              </a:spcBef>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60" name="Shape 60"/>
          <p:cNvSpPr txBox="1">
            <a:spLocks noGrp="1"/>
          </p:cNvSpPr>
          <p:nvPr>
            <p:ph type="body" idx="1"/>
          </p:nvPr>
        </p:nvSpPr>
        <p:spPr>
          <a:xfrm>
            <a:off x="3575050" y="273050"/>
            <a:ext cx="5111750" cy="5853113"/>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1792288" y="4800600"/>
            <a:ext cx="5486400" cy="566738"/>
          </a:xfrm>
          <a:prstGeom prst="rect">
            <a:avLst/>
          </a:prstGeom>
          <a:noFill/>
          <a:ln>
            <a:noFill/>
          </a:ln>
        </p:spPr>
        <p:txBody>
          <a:bodyPr wrap="square" lIns="91425" tIns="91425" rIns="91425" bIns="91425" anchor="b" anchorCtr="0"/>
          <a:lstStyle>
            <a:lvl1pPr marL="0" marR="0" lvl="0" indent="0" algn="l" rtl="0">
              <a:spcBef>
                <a:spcPts val="0"/>
              </a:spcBef>
              <a:buClr>
                <a:schemeClr val="dk1"/>
              </a:buClr>
              <a:buSzPts val="1400"/>
              <a:buFont typeface="Calibri"/>
              <a:buNone/>
              <a:defRPr sz="2000" b="1"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67" name="Shape 67"/>
          <p:cNvSpPr>
            <a:spLocks noGrp="1"/>
          </p:cNvSpPr>
          <p:nvPr>
            <p:ph type="pic" idx="2"/>
          </p:nvPr>
        </p:nvSpPr>
        <p:spPr>
          <a:xfrm>
            <a:off x="1792288" y="612775"/>
            <a:ext cx="5486400" cy="4114800"/>
          </a:xfrm>
          <a:prstGeom prst="rect">
            <a:avLst/>
          </a:prstGeom>
          <a:noFill/>
          <a:ln>
            <a:noFill/>
          </a:ln>
        </p:spPr>
        <p:txBody>
          <a:bodyPr wrap="square" lIns="91425" tIns="91425" rIns="91425" bIns="91425" anchor="t" anchorCtr="0"/>
          <a:lstStyle>
            <a:lvl1pPr marL="0" marR="0" lvl="0" indent="0" algn="l" rtl="0">
              <a:spcBef>
                <a:spcPts val="640"/>
              </a:spcBef>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body" idx="1"/>
          </p:nvPr>
        </p:nvSpPr>
        <p:spPr>
          <a:xfrm>
            <a:off x="1792288" y="5367338"/>
            <a:ext cx="5486400" cy="804862"/>
          </a:xfrm>
          <a:prstGeom prst="rect">
            <a:avLst/>
          </a:prstGeom>
          <a:noFill/>
          <a:ln>
            <a:noFill/>
          </a:ln>
        </p:spPr>
        <p:txBody>
          <a:bodyPr wrap="square" lIns="91425" tIns="91425" rIns="91425" bIns="91425" anchor="t" anchorCtr="0"/>
          <a:lstStyle>
            <a:lvl1pPr marL="0" marR="0" lvl="0" indent="0" algn="l" rtl="0">
              <a:spcBef>
                <a:spcPts val="280"/>
              </a:spcBef>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74638"/>
            <a:ext cx="8229600" cy="1143000"/>
          </a:xfrm>
          <a:prstGeom prst="rect">
            <a:avLst/>
          </a:prstGeom>
          <a:noFill/>
          <a:ln>
            <a:noFill/>
          </a:ln>
        </p:spPr>
        <p:txBody>
          <a:bodyPr wrap="square" lIns="91425" tIns="91425" rIns="91425" bIns="91425" anchor="ctr" anchorCtr="0"/>
          <a:lstStyle>
            <a:lvl1pPr marL="0" marR="0" lvl="0" indent="0" algn="ctr" rtl="0">
              <a:spcBef>
                <a:spcPts val="0"/>
              </a:spcBef>
              <a:buClr>
                <a:schemeClr val="dk1"/>
              </a:buClr>
              <a:buSzPts val="1400"/>
              <a:buFont typeface="Calibri"/>
              <a:buNone/>
              <a:defRPr sz="4400" b="0" i="0" u="none" strike="noStrike" cap="none">
                <a:solidFill>
                  <a:schemeClr val="dk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11" name="Shape 11"/>
          <p:cNvSpPr txBox="1">
            <a:spLocks noGrp="1"/>
          </p:cNvSpPr>
          <p:nvPr>
            <p:ph type="body" idx="1"/>
          </p:nvPr>
        </p:nvSpPr>
        <p:spPr>
          <a:xfrm>
            <a:off x="457200" y="1600200"/>
            <a:ext cx="8229600" cy="4525963"/>
          </a:xfrm>
          <a:prstGeom prst="rect">
            <a:avLst/>
          </a:prstGeom>
          <a:noFill/>
          <a:ln>
            <a:noFill/>
          </a:ln>
        </p:spPr>
        <p:txBody>
          <a:bodyPr wrap="square" lIns="91425" tIns="91425" rIns="91425" bIns="91425" anchor="t" anchorCtr="0"/>
          <a:lstStyle>
            <a:lvl1pPr marL="342900" marR="0" lvl="0" indent="-139700" algn="l" rtl="0">
              <a:spcBef>
                <a:spcPts val="640"/>
              </a:spcBef>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457200" y="6356350"/>
            <a:ext cx="2133600" cy="365125"/>
          </a:xfrm>
          <a:prstGeom prst="rect">
            <a:avLst/>
          </a:prstGeom>
          <a:noFill/>
          <a:ln>
            <a:noFill/>
          </a:ln>
        </p:spPr>
        <p:txBody>
          <a:bodyPr wrap="square" lIns="91425" tIns="91425" rIns="91425" bIns="91425" anchor="ctr" anchorCtr="0"/>
          <a:lstStyle>
            <a:lvl1pPr marL="0" marR="0" lvl="0" indent="0" algn="l"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ctr" rtl="0">
              <a:spcBef>
                <a:spcPts val="0"/>
              </a:spcBef>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a:t>
            </a:fld>
            <a:endParaRPr lang="en-IE"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685800" y="2130425"/>
            <a:ext cx="7772400" cy="1470025"/>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ACLED </a:t>
            </a:r>
            <a:r>
              <a:rPr lang="en-IE" sz="4400" b="0" i="0" u="none" strike="noStrike" cap="none" dirty="0" smtClean="0">
                <a:solidFill>
                  <a:schemeClr val="dk1"/>
                </a:solidFill>
                <a:latin typeface="Cambria" panose="02040503050406030204" pitchFamily="18" charset="0"/>
                <a:sym typeface="Calibri"/>
              </a:rPr>
              <a:t>Coding Training</a:t>
            </a:r>
            <a:br>
              <a:rPr lang="en-IE" sz="4400" b="0" i="0" u="none" strike="noStrike" cap="none" dirty="0" smtClean="0">
                <a:solidFill>
                  <a:schemeClr val="dk1"/>
                </a:solidFill>
                <a:latin typeface="Cambria" panose="02040503050406030204" pitchFamily="18" charset="0"/>
                <a:sym typeface="Calibri"/>
              </a:rPr>
            </a:br>
            <a:r>
              <a:rPr lang="en-IE" dirty="0" smtClean="0">
                <a:latin typeface="Cambria" panose="02040503050406030204" pitchFamily="18" charset="0"/>
              </a:rPr>
              <a:t>2017</a:t>
            </a:r>
            <a:endParaRPr lang="en-IE" sz="4400" b="0" i="0" u="none" strike="noStrike" cap="none" dirty="0">
              <a:solidFill>
                <a:schemeClr val="dk1"/>
              </a:solidFill>
              <a:latin typeface="Cambria" panose="02040503050406030204" pitchFamily="18" charset="0"/>
              <a:sym typeface="Calibri"/>
            </a:endParaRPr>
          </a:p>
        </p:txBody>
      </p:sp>
      <p:sp>
        <p:nvSpPr>
          <p:cNvPr id="92" name="Shape 92"/>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mbria" panose="02040503050406030204" pitchFamily="18" charset="0"/>
                <a:ea typeface="Calibri"/>
                <a:cs typeface="Calibri"/>
                <a:sym typeface="Calibri"/>
              </a:rPr>
              <a:t>1</a:t>
            </a:fld>
            <a:endParaRPr lang="en-IE" sz="1200" b="0" i="0" u="none" strike="noStrike" cap="none">
              <a:solidFill>
                <a:srgbClr val="888888"/>
              </a:solidFill>
              <a:latin typeface="Cambria" panose="02040503050406030204" pitchFamily="18" charset="0"/>
              <a:ea typeface="Calibri"/>
              <a:cs typeface="Calibri"/>
              <a:sym typeface="Calibri"/>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733" y="169257"/>
            <a:ext cx="1553230" cy="154665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1152395" y="519830"/>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1" i="0" u="none" strike="noStrike" cap="none" dirty="0">
                <a:solidFill>
                  <a:schemeClr val="dk1"/>
                </a:solidFill>
                <a:latin typeface="Cambria" panose="02040503050406030204" pitchFamily="18" charset="0"/>
                <a:sym typeface="Calibri"/>
              </a:rPr>
              <a:t>Searching</a:t>
            </a:r>
            <a:r>
              <a:rPr lang="en-IE" sz="4400" b="0" i="0" u="none" strike="noStrike" cap="none" dirty="0">
                <a:solidFill>
                  <a:schemeClr val="dk1"/>
                </a:solidFill>
                <a:latin typeface="Cambria" panose="02040503050406030204" pitchFamily="18" charset="0"/>
                <a:sym typeface="Calibri"/>
              </a:rPr>
              <a:t> – Coding – Reviewing</a:t>
            </a:r>
          </a:p>
        </p:txBody>
      </p:sp>
      <p:sp>
        <p:nvSpPr>
          <p:cNvPr id="158" name="Shape 158"/>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IE" sz="3200" b="0" i="0" u="none" strike="noStrike" cap="none" dirty="0">
                <a:solidFill>
                  <a:schemeClr val="dk1"/>
                </a:solidFill>
                <a:latin typeface="Cambria" panose="02040503050406030204" pitchFamily="18" charset="0"/>
                <a:sym typeface="Calibri"/>
              </a:rPr>
              <a:t>Complete your </a:t>
            </a:r>
            <a:r>
              <a:rPr lang="en-IE" sz="3200" b="1" i="0" u="none" strike="noStrike" cap="none" dirty="0">
                <a:solidFill>
                  <a:schemeClr val="dk1"/>
                </a:solidFill>
                <a:latin typeface="Cambria" panose="02040503050406030204" pitchFamily="18" charset="0"/>
                <a:sym typeface="Calibri"/>
              </a:rPr>
              <a:t>database</a:t>
            </a:r>
            <a:r>
              <a:rPr lang="en-IE" sz="3200" b="0" i="0" u="none" strike="noStrike" cap="none" dirty="0">
                <a:solidFill>
                  <a:schemeClr val="dk1"/>
                </a:solidFill>
                <a:latin typeface="Cambria" panose="02040503050406030204" pitchFamily="18" charset="0"/>
                <a:sym typeface="Calibri"/>
              </a:rPr>
              <a:t> search first; then do a shorter </a:t>
            </a:r>
            <a:r>
              <a:rPr lang="en-IE" sz="3200" b="1" i="0" u="none" strike="noStrike" cap="none" dirty="0">
                <a:solidFill>
                  <a:schemeClr val="dk1"/>
                </a:solidFill>
                <a:latin typeface="Cambria" panose="02040503050406030204" pitchFamily="18" charset="0"/>
                <a:sym typeface="Calibri"/>
              </a:rPr>
              <a:t>supplemental</a:t>
            </a:r>
            <a:r>
              <a:rPr lang="en-IE" sz="3200" b="0" i="0" u="none" strike="noStrike" cap="none" dirty="0">
                <a:solidFill>
                  <a:schemeClr val="dk1"/>
                </a:solidFill>
                <a:latin typeface="Cambria" panose="02040503050406030204" pitchFamily="18" charset="0"/>
                <a:sym typeface="Calibri"/>
              </a:rPr>
              <a:t> search (target sources, sites)</a:t>
            </a:r>
          </a:p>
          <a:p>
            <a:pPr marL="342900" marR="0" lvl="0" indent="-342900" algn="l" rtl="0">
              <a:spcBef>
                <a:spcPts val="640"/>
              </a:spcBef>
              <a:spcAft>
                <a:spcPts val="0"/>
              </a:spcAft>
              <a:buClr>
                <a:schemeClr val="dk1"/>
              </a:buClr>
              <a:buSzPts val="3200"/>
              <a:buFont typeface="Arial"/>
              <a:buChar char="•"/>
            </a:pPr>
            <a:r>
              <a:rPr lang="en-IE" sz="3200" b="1" i="0" u="none" strike="noStrike" cap="none" dirty="0">
                <a:solidFill>
                  <a:schemeClr val="dk1"/>
                </a:solidFill>
                <a:latin typeface="Cambria" panose="02040503050406030204" pitchFamily="18" charset="0"/>
                <a:sym typeface="Calibri"/>
              </a:rPr>
              <a:t>Database</a:t>
            </a:r>
            <a:r>
              <a:rPr lang="en-IE" sz="3200" b="1" i="0" u="none" strike="noStrike" cap="none" dirty="0" smtClean="0">
                <a:solidFill>
                  <a:schemeClr val="dk1"/>
                </a:solidFill>
                <a:latin typeface="Cambria" panose="02040503050406030204" pitchFamily="18" charset="0"/>
                <a:sym typeface="Calibri"/>
              </a:rPr>
              <a:t>: </a:t>
            </a:r>
            <a:r>
              <a:rPr lang="en-IE" sz="3200" i="0" u="none" strike="noStrike" cap="none" dirty="0" smtClean="0">
                <a:solidFill>
                  <a:schemeClr val="dk1"/>
                </a:solidFill>
                <a:latin typeface="Cambria" panose="02040503050406030204" pitchFamily="18" charset="0"/>
                <a:sym typeface="Calibri"/>
              </a:rPr>
              <a:t>ACLED uses both </a:t>
            </a:r>
            <a:r>
              <a:rPr lang="en-IE" sz="3200" i="0" u="none" strike="noStrike" cap="none" dirty="0" err="1" smtClean="0">
                <a:solidFill>
                  <a:schemeClr val="dk1"/>
                </a:solidFill>
                <a:latin typeface="Cambria" panose="02040503050406030204" pitchFamily="18" charset="0"/>
                <a:sym typeface="Calibri"/>
              </a:rPr>
              <a:t>Nexis</a:t>
            </a:r>
            <a:r>
              <a:rPr lang="en-IE" sz="3200" i="0" u="none" strike="noStrike" cap="none" dirty="0" smtClean="0">
                <a:solidFill>
                  <a:schemeClr val="dk1"/>
                </a:solidFill>
                <a:latin typeface="Cambria" panose="02040503050406030204" pitchFamily="18" charset="0"/>
                <a:sym typeface="Calibri"/>
              </a:rPr>
              <a:t> and Factiva. Make sure your Research Manager sets you up with access in the beginning of your assignment.</a:t>
            </a:r>
            <a:endParaRPr lang="en-IE" sz="3200" b="0" i="0" u="none" strike="noStrike" cap="none" dirty="0">
              <a:solidFill>
                <a:schemeClr val="dk1"/>
              </a:solidFill>
              <a:latin typeface="Cambria" panose="02040503050406030204" pitchFamily="18" charset="0"/>
              <a:sym typeface="Calibri"/>
            </a:endParaRPr>
          </a:p>
          <a:p>
            <a:pPr marL="342900" marR="0" lvl="0" indent="-342900" algn="l" rtl="0">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342900" marR="0" lvl="0" indent="-342900" algn="l" rtl="0">
              <a:spcBef>
                <a:spcPts val="640"/>
              </a:spcBef>
              <a:buClr>
                <a:schemeClr val="dk1"/>
              </a:buClr>
              <a:buSzPts val="3200"/>
              <a:buFont typeface="Arial"/>
              <a:buNone/>
            </a:pPr>
            <a:endParaRPr sz="3200" b="0" i="0" u="none" strike="noStrike" cap="none" dirty="0">
              <a:solidFill>
                <a:schemeClr val="dk1"/>
              </a:solidFill>
              <a:latin typeface="Cambria" panose="02040503050406030204" pitchFamily="18" charset="0"/>
              <a:sym typeface="Calibri"/>
            </a:endParaRPr>
          </a:p>
        </p:txBody>
      </p:sp>
      <p:sp>
        <p:nvSpPr>
          <p:cNvPr id="159" name="Shape 159"/>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10</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1070975" y="34210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1" i="0" u="none" strike="noStrike" cap="none" dirty="0">
                <a:solidFill>
                  <a:schemeClr val="dk1"/>
                </a:solidFill>
                <a:latin typeface="Cambria" panose="02040503050406030204" pitchFamily="18" charset="0"/>
                <a:sym typeface="Calibri"/>
              </a:rPr>
              <a:t>Searching</a:t>
            </a:r>
            <a:r>
              <a:rPr lang="en-IE" sz="4400" b="0" i="0" u="none" strike="noStrike" cap="none" dirty="0">
                <a:solidFill>
                  <a:schemeClr val="dk1"/>
                </a:solidFill>
                <a:latin typeface="Cambria" panose="02040503050406030204" pitchFamily="18" charset="0"/>
                <a:sym typeface="Calibri"/>
              </a:rPr>
              <a:t> – Coding – Reviewing</a:t>
            </a:r>
          </a:p>
        </p:txBody>
      </p:sp>
      <p:sp>
        <p:nvSpPr>
          <p:cNvPr id="173" name="Shape 173"/>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960"/>
              <a:buFont typeface="Arial"/>
              <a:buChar char="•"/>
            </a:pPr>
            <a:r>
              <a:rPr lang="en-IE" sz="2960" b="0" i="0" u="none" strike="noStrike" cap="none" dirty="0">
                <a:solidFill>
                  <a:schemeClr val="dk1"/>
                </a:solidFill>
                <a:latin typeface="Cambria" panose="02040503050406030204" pitchFamily="18" charset="0"/>
                <a:sym typeface="Calibri"/>
              </a:rPr>
              <a:t>Complete your </a:t>
            </a:r>
            <a:r>
              <a:rPr lang="en-IE" sz="2960" b="1" i="0" u="none" strike="noStrike" cap="none" dirty="0">
                <a:solidFill>
                  <a:schemeClr val="dk1"/>
                </a:solidFill>
                <a:latin typeface="Cambria" panose="02040503050406030204" pitchFamily="18" charset="0"/>
                <a:sym typeface="Calibri"/>
              </a:rPr>
              <a:t>database</a:t>
            </a:r>
            <a:r>
              <a:rPr lang="en-IE" sz="2960" b="0" i="0" u="none" strike="noStrike" cap="none" dirty="0">
                <a:solidFill>
                  <a:schemeClr val="dk1"/>
                </a:solidFill>
                <a:latin typeface="Cambria" panose="02040503050406030204" pitchFamily="18" charset="0"/>
                <a:sym typeface="Calibri"/>
              </a:rPr>
              <a:t> search first; then do a short </a:t>
            </a:r>
            <a:r>
              <a:rPr lang="en-IE" sz="2960" b="1" i="0" u="none" strike="noStrike" cap="none" dirty="0">
                <a:solidFill>
                  <a:schemeClr val="dk1"/>
                </a:solidFill>
                <a:latin typeface="Cambria" panose="02040503050406030204" pitchFamily="18" charset="0"/>
                <a:sym typeface="Calibri"/>
              </a:rPr>
              <a:t>supplemental</a:t>
            </a:r>
            <a:r>
              <a:rPr lang="en-IE" sz="2960" b="0" i="0" u="none" strike="noStrike" cap="none" dirty="0">
                <a:solidFill>
                  <a:schemeClr val="dk1"/>
                </a:solidFill>
                <a:latin typeface="Cambria" panose="02040503050406030204" pitchFamily="18" charset="0"/>
                <a:sym typeface="Calibri"/>
              </a:rPr>
              <a:t> search (target sources, sites</a:t>
            </a:r>
            <a:r>
              <a:rPr lang="en-IE" sz="2960" b="0" i="0" u="none" strike="noStrike" cap="none" dirty="0" smtClean="0">
                <a:solidFill>
                  <a:schemeClr val="dk1"/>
                </a:solidFill>
                <a:latin typeface="Cambria" panose="02040503050406030204" pitchFamily="18" charset="0"/>
                <a:sym typeface="Calibri"/>
              </a:rPr>
              <a:t>)</a:t>
            </a:r>
          </a:p>
          <a:p>
            <a:pPr marL="0" marR="0" lvl="0" indent="0" algn="l" rtl="0">
              <a:lnSpc>
                <a:spcPct val="90000"/>
              </a:lnSpc>
              <a:spcBef>
                <a:spcPts val="0"/>
              </a:spcBef>
              <a:spcAft>
                <a:spcPts val="0"/>
              </a:spcAft>
              <a:buClr>
                <a:schemeClr val="dk1"/>
              </a:buClr>
              <a:buSzPts val="2960"/>
              <a:buNone/>
            </a:pPr>
            <a:endParaRPr sz="296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592"/>
              </a:spcBef>
              <a:spcAft>
                <a:spcPts val="0"/>
              </a:spcAft>
              <a:buClr>
                <a:schemeClr val="dk1"/>
              </a:buClr>
              <a:buSzPts val="2960"/>
              <a:buFont typeface="Arial"/>
              <a:buChar char="•"/>
            </a:pPr>
            <a:r>
              <a:rPr lang="en-IE" sz="2960" b="0" i="0" u="none" strike="noStrike" cap="none" dirty="0">
                <a:solidFill>
                  <a:schemeClr val="dk1"/>
                </a:solidFill>
                <a:latin typeface="Cambria" panose="02040503050406030204" pitchFamily="18" charset="0"/>
                <a:sym typeface="Calibri"/>
              </a:rPr>
              <a:t>Use the following search string (as listed in </a:t>
            </a:r>
            <a:r>
              <a:rPr lang="en-IE" sz="2960" dirty="0">
                <a:latin typeface="Cambria" panose="02040503050406030204" pitchFamily="18" charset="0"/>
              </a:rPr>
              <a:t>your source list</a:t>
            </a:r>
            <a:r>
              <a:rPr lang="en-IE" sz="2960" b="0" i="0" u="none" strike="noStrike" cap="none" dirty="0">
                <a:solidFill>
                  <a:schemeClr val="dk1"/>
                </a:solidFill>
                <a:latin typeface="Cambria" panose="02040503050406030204" pitchFamily="18" charset="0"/>
                <a:sym typeface="Calibri"/>
              </a:rPr>
              <a:t>) for </a:t>
            </a:r>
            <a:r>
              <a:rPr lang="en-IE" sz="2960" b="1" i="0" u="none" strike="noStrike" cap="none" dirty="0">
                <a:solidFill>
                  <a:schemeClr val="dk1"/>
                </a:solidFill>
                <a:latin typeface="Cambria" panose="02040503050406030204" pitchFamily="18" charset="0"/>
                <a:sym typeface="Calibri"/>
              </a:rPr>
              <a:t>database </a:t>
            </a:r>
            <a:r>
              <a:rPr lang="en-IE" sz="2960" b="0" i="0" u="none" strike="noStrike" cap="none" dirty="0">
                <a:solidFill>
                  <a:schemeClr val="dk1"/>
                </a:solidFill>
                <a:latin typeface="Cambria" panose="02040503050406030204" pitchFamily="18" charset="0"/>
                <a:sym typeface="Calibri"/>
              </a:rPr>
              <a:t>search: </a:t>
            </a:r>
          </a:p>
          <a:p>
            <a:pPr marL="742950" marR="0" lvl="1" indent="-285750" algn="l" rtl="0">
              <a:lnSpc>
                <a:spcPct val="90000"/>
              </a:lnSpc>
              <a:spcBef>
                <a:spcPts val="518"/>
              </a:spcBef>
              <a:spcAft>
                <a:spcPts val="0"/>
              </a:spcAft>
              <a:buClr>
                <a:schemeClr val="dk1"/>
              </a:buClr>
              <a:buSzPts val="2590"/>
              <a:buFont typeface="Arial"/>
              <a:buChar char="–"/>
            </a:pPr>
            <a:r>
              <a:rPr lang="en-IE" sz="2590" b="0" i="1" u="none" strike="noStrike" cap="none" dirty="0">
                <a:solidFill>
                  <a:schemeClr val="dk1"/>
                </a:solidFill>
                <a:latin typeface="Cambria" panose="02040503050406030204" pitchFamily="18" charset="0"/>
                <a:sym typeface="Calibri"/>
              </a:rPr>
              <a:t>COUNTRY (for example, Somalia) AND violence OR attack OR ambush* OR </a:t>
            </a:r>
            <a:r>
              <a:rPr lang="en-IE" sz="2590" b="0" i="1" u="none" strike="noStrike" cap="none" dirty="0" err="1">
                <a:solidFill>
                  <a:schemeClr val="dk1"/>
                </a:solidFill>
                <a:latin typeface="Cambria" panose="02040503050406030204" pitchFamily="18" charset="0"/>
                <a:sym typeface="Calibri"/>
              </a:rPr>
              <a:t>battl</a:t>
            </a:r>
            <a:r>
              <a:rPr lang="en-IE" sz="2590" b="0" i="1" u="none" strike="noStrike" cap="none" dirty="0">
                <a:solidFill>
                  <a:schemeClr val="dk1"/>
                </a:solidFill>
                <a:latin typeface="Cambria" panose="02040503050406030204" pitchFamily="18" charset="0"/>
                <a:sym typeface="Calibri"/>
              </a:rPr>
              <a:t>* OR clash* OR conflict OR raid* OR riot* OR </a:t>
            </a:r>
            <a:r>
              <a:rPr lang="en-IE" sz="2590" b="0" i="1" u="none" strike="noStrike" cap="none" dirty="0" err="1">
                <a:solidFill>
                  <a:schemeClr val="dk1"/>
                </a:solidFill>
                <a:latin typeface="Cambria" panose="02040503050406030204" pitchFamily="18" charset="0"/>
                <a:sym typeface="Calibri"/>
              </a:rPr>
              <a:t>demonstrat</a:t>
            </a:r>
            <a:r>
              <a:rPr lang="en-IE" sz="2590" b="0" i="1" u="none" strike="noStrike" cap="none" dirty="0">
                <a:solidFill>
                  <a:schemeClr val="dk1"/>
                </a:solidFill>
                <a:latin typeface="Cambria" panose="02040503050406030204" pitchFamily="18" charset="0"/>
                <a:sym typeface="Calibri"/>
              </a:rPr>
              <a:t>* OR protest* OR unrest OR kill* OR shoot* OR bomb* OR </a:t>
            </a:r>
            <a:r>
              <a:rPr lang="en-IE" sz="2590" b="0" i="1" u="none" strike="noStrike" cap="none" dirty="0" err="1">
                <a:solidFill>
                  <a:schemeClr val="dk1"/>
                </a:solidFill>
                <a:latin typeface="Cambria" panose="02040503050406030204" pitchFamily="18" charset="0"/>
                <a:sym typeface="Calibri"/>
              </a:rPr>
              <a:t>explosi</a:t>
            </a:r>
            <a:r>
              <a:rPr lang="en-IE" sz="2590" b="0" i="1" u="none" strike="noStrike" cap="none" dirty="0">
                <a:solidFill>
                  <a:schemeClr val="dk1"/>
                </a:solidFill>
                <a:latin typeface="Cambria" panose="02040503050406030204" pitchFamily="18" charset="0"/>
                <a:sym typeface="Calibri"/>
              </a:rPr>
              <a:t>* OR wound* OR </a:t>
            </a:r>
            <a:r>
              <a:rPr lang="en-IE" sz="2590" b="0" i="1" u="none" strike="noStrike" cap="none" dirty="0" err="1">
                <a:solidFill>
                  <a:schemeClr val="dk1"/>
                </a:solidFill>
                <a:latin typeface="Cambria" panose="02040503050406030204" pitchFamily="18" charset="0"/>
                <a:sym typeface="Calibri"/>
              </a:rPr>
              <a:t>injur</a:t>
            </a:r>
            <a:r>
              <a:rPr lang="en-IE" sz="2590" b="0" i="1" u="none" strike="noStrike" cap="none" dirty="0">
                <a:solidFill>
                  <a:schemeClr val="dk1"/>
                </a:solidFill>
                <a:latin typeface="Cambria" panose="02040503050406030204" pitchFamily="18" charset="0"/>
                <a:sym typeface="Calibri"/>
              </a:rPr>
              <a:t>* OR </a:t>
            </a:r>
            <a:r>
              <a:rPr lang="en-IE" sz="2590" b="0" i="1" u="none" strike="noStrike" cap="none" dirty="0" err="1">
                <a:solidFill>
                  <a:schemeClr val="dk1"/>
                </a:solidFill>
                <a:latin typeface="Cambria" panose="02040503050406030204" pitchFamily="18" charset="0"/>
                <a:sym typeface="Calibri"/>
              </a:rPr>
              <a:t>casualt</a:t>
            </a:r>
            <a:r>
              <a:rPr lang="en-IE" sz="2590" b="0" i="1" u="none" strike="noStrike" cap="none" dirty="0">
                <a:solidFill>
                  <a:schemeClr val="dk1"/>
                </a:solidFill>
                <a:latin typeface="Cambria" panose="02040503050406030204" pitchFamily="18" charset="0"/>
                <a:sym typeface="Calibri"/>
              </a:rPr>
              <a:t>* OR displace*</a:t>
            </a:r>
          </a:p>
          <a:p>
            <a:pPr marL="457200" marR="0" lvl="1" indent="0" algn="l" rtl="0">
              <a:lnSpc>
                <a:spcPct val="90000"/>
              </a:lnSpc>
              <a:spcBef>
                <a:spcPts val="518"/>
              </a:spcBef>
              <a:spcAft>
                <a:spcPts val="0"/>
              </a:spcAft>
              <a:buClr>
                <a:schemeClr val="dk1"/>
              </a:buClr>
              <a:buFont typeface="Arial"/>
              <a:buNone/>
            </a:pPr>
            <a:endParaRPr sz="2590" b="0" i="1" u="none" strike="noStrike" cap="none" dirty="0">
              <a:solidFill>
                <a:schemeClr val="dk1"/>
              </a:solidFill>
              <a:latin typeface="Cambria" panose="02040503050406030204" pitchFamily="18" charset="0"/>
              <a:sym typeface="Calibri"/>
            </a:endParaRPr>
          </a:p>
          <a:p>
            <a:pPr marL="457200" marR="0" lvl="1" indent="0" algn="l" rtl="0">
              <a:lnSpc>
                <a:spcPct val="90000"/>
              </a:lnSpc>
              <a:spcBef>
                <a:spcPts val="518"/>
              </a:spcBef>
              <a:spcAft>
                <a:spcPts val="0"/>
              </a:spcAft>
              <a:buClr>
                <a:schemeClr val="dk1"/>
              </a:buClr>
              <a:buFont typeface="Arial"/>
              <a:buNone/>
            </a:pPr>
            <a:endParaRPr sz="259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592"/>
              </a:spcBef>
              <a:spcAft>
                <a:spcPts val="0"/>
              </a:spcAft>
              <a:buClr>
                <a:schemeClr val="dk1"/>
              </a:buClr>
              <a:buFont typeface="Arial"/>
              <a:buNone/>
            </a:pPr>
            <a:endParaRPr sz="296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592"/>
              </a:spcBef>
              <a:buClr>
                <a:schemeClr val="dk1"/>
              </a:buClr>
              <a:buSzPts val="2960"/>
              <a:buFont typeface="Arial"/>
              <a:buNone/>
            </a:pPr>
            <a:endParaRPr sz="2960" b="0" i="0" u="none" strike="noStrike" cap="none" dirty="0">
              <a:solidFill>
                <a:schemeClr val="dk1"/>
              </a:solidFill>
              <a:latin typeface="Cambria" panose="02040503050406030204" pitchFamily="18" charset="0"/>
              <a:sym typeface="Calibri"/>
            </a:endParaRPr>
          </a:p>
        </p:txBody>
      </p:sp>
      <p:sp>
        <p:nvSpPr>
          <p:cNvPr id="174" name="Shape 174"/>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11</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1133606" y="362321"/>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1" i="0" u="none" strike="noStrike" cap="none" dirty="0">
                <a:solidFill>
                  <a:schemeClr val="dk1"/>
                </a:solidFill>
                <a:latin typeface="Cambria" panose="02040503050406030204" pitchFamily="18" charset="0"/>
                <a:sym typeface="Calibri"/>
              </a:rPr>
              <a:t>Searching</a:t>
            </a:r>
            <a:r>
              <a:rPr lang="en-IE" sz="4400" b="0" i="0" u="none" strike="noStrike" cap="none" dirty="0">
                <a:solidFill>
                  <a:schemeClr val="dk1"/>
                </a:solidFill>
                <a:latin typeface="Cambria" panose="02040503050406030204" pitchFamily="18" charset="0"/>
                <a:sym typeface="Calibri"/>
              </a:rPr>
              <a:t> – Coding – Reviewing</a:t>
            </a:r>
          </a:p>
        </p:txBody>
      </p:sp>
      <p:sp>
        <p:nvSpPr>
          <p:cNvPr id="180" name="Shape 18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12</a:t>
            </a:fld>
            <a:endParaRPr lang="en-IE" sz="1200" b="0" i="0" u="none" strike="noStrike" cap="none">
              <a:solidFill>
                <a:srgbClr val="888888"/>
              </a:solidFill>
              <a:latin typeface="Calibri"/>
              <a:ea typeface="Calibri"/>
              <a:cs typeface="Calibri"/>
              <a:sym typeface="Calibri"/>
            </a:endParaRPr>
          </a:p>
        </p:txBody>
      </p:sp>
      <p:pic>
        <p:nvPicPr>
          <p:cNvPr id="181" name="Shape 181"/>
          <p:cNvPicPr preferRelativeResize="0"/>
          <p:nvPr/>
        </p:nvPicPr>
        <p:blipFill rotWithShape="1">
          <a:blip r:embed="rId3">
            <a:alphaModFix/>
          </a:blip>
          <a:srcRect/>
          <a:stretch/>
        </p:blipFill>
        <p:spPr>
          <a:xfrm>
            <a:off x="467544" y="1340768"/>
            <a:ext cx="8334375" cy="4829175"/>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1096027" y="349794"/>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1" i="0" u="none" strike="noStrike" cap="none" dirty="0">
                <a:solidFill>
                  <a:schemeClr val="dk1"/>
                </a:solidFill>
                <a:latin typeface="Cambria" panose="02040503050406030204" pitchFamily="18" charset="0"/>
                <a:sym typeface="Calibri"/>
              </a:rPr>
              <a:t>Searching</a:t>
            </a:r>
            <a:r>
              <a:rPr lang="en-IE" sz="4400" b="0" i="0" u="none" strike="noStrike" cap="none" dirty="0">
                <a:solidFill>
                  <a:schemeClr val="dk1"/>
                </a:solidFill>
                <a:latin typeface="Cambria" panose="02040503050406030204" pitchFamily="18" charset="0"/>
                <a:sym typeface="Calibri"/>
              </a:rPr>
              <a:t> – Coding – Reviewing</a:t>
            </a:r>
          </a:p>
        </p:txBody>
      </p:sp>
      <p:sp>
        <p:nvSpPr>
          <p:cNvPr id="187" name="Shape 18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13</a:t>
            </a:fld>
            <a:endParaRPr lang="en-IE" sz="1200" b="0" i="0" u="none" strike="noStrike" cap="none">
              <a:solidFill>
                <a:srgbClr val="888888"/>
              </a:solidFill>
              <a:latin typeface="Calibri"/>
              <a:ea typeface="Calibri"/>
              <a:cs typeface="Calibri"/>
              <a:sym typeface="Calibri"/>
            </a:endParaRPr>
          </a:p>
        </p:txBody>
      </p:sp>
      <p:pic>
        <p:nvPicPr>
          <p:cNvPr id="188" name="Shape 188"/>
          <p:cNvPicPr preferRelativeResize="0"/>
          <p:nvPr/>
        </p:nvPicPr>
        <p:blipFill rotWithShape="1">
          <a:blip r:embed="rId3">
            <a:alphaModFix/>
          </a:blip>
          <a:srcRect/>
          <a:stretch/>
        </p:blipFill>
        <p:spPr>
          <a:xfrm>
            <a:off x="1187624" y="1412776"/>
            <a:ext cx="6912446" cy="4827863"/>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1246340" y="343916"/>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1" i="0" u="none" strike="noStrike" cap="none" dirty="0">
                <a:solidFill>
                  <a:schemeClr val="dk1"/>
                </a:solidFill>
                <a:latin typeface="Cambria" panose="02040503050406030204" pitchFamily="18" charset="0"/>
                <a:sym typeface="Calibri"/>
              </a:rPr>
              <a:t>Searching</a:t>
            </a:r>
            <a:r>
              <a:rPr lang="en-IE" sz="4400" b="0" i="0" u="none" strike="noStrike" cap="none" dirty="0">
                <a:solidFill>
                  <a:schemeClr val="dk1"/>
                </a:solidFill>
                <a:latin typeface="Cambria" panose="02040503050406030204" pitchFamily="18" charset="0"/>
                <a:sym typeface="Calibri"/>
              </a:rPr>
              <a:t> – Coding – Reviewing</a:t>
            </a:r>
          </a:p>
        </p:txBody>
      </p:sp>
      <p:sp>
        <p:nvSpPr>
          <p:cNvPr id="194" name="Shape 194"/>
          <p:cNvSpPr txBox="1">
            <a:spLocks noGrp="1"/>
          </p:cNvSpPr>
          <p:nvPr>
            <p:ph type="body" idx="1"/>
          </p:nvPr>
        </p:nvSpPr>
        <p:spPr>
          <a:xfrm>
            <a:off x="457200" y="1600200"/>
            <a:ext cx="8229600" cy="4781128"/>
          </a:xfrm>
          <a:prstGeom prst="rect">
            <a:avLst/>
          </a:prstGeom>
          <a:noFill/>
          <a:ln>
            <a:noFill/>
          </a:ln>
        </p:spPr>
        <p:txBody>
          <a:bodyPr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IE" sz="3200" b="0" i="0" u="none" strike="noStrike" cap="none" dirty="0">
                <a:solidFill>
                  <a:schemeClr val="dk1"/>
                </a:solidFill>
                <a:latin typeface="Cambria" panose="02040503050406030204" pitchFamily="18" charset="0"/>
                <a:sym typeface="Calibri"/>
              </a:rPr>
              <a:t>Read quickly: </a:t>
            </a:r>
          </a:p>
          <a:p>
            <a:pPr marL="742950" marR="0" lvl="1" indent="-285750" algn="l" rtl="0">
              <a:lnSpc>
                <a:spcPct val="90000"/>
              </a:lnSpc>
              <a:spcBef>
                <a:spcPts val="560"/>
              </a:spcBef>
              <a:spcAft>
                <a:spcPts val="0"/>
              </a:spcAft>
              <a:buClr>
                <a:schemeClr val="dk1"/>
              </a:buClr>
              <a:buSzPts val="2800"/>
              <a:buFont typeface="Arial"/>
              <a:buChar char="–"/>
            </a:pPr>
            <a:r>
              <a:rPr lang="en-IE" sz="2800" b="0" i="0" u="none" strike="noStrike" cap="none" dirty="0">
                <a:solidFill>
                  <a:schemeClr val="dk1"/>
                </a:solidFill>
                <a:latin typeface="Cambria" panose="02040503050406030204" pitchFamily="18" charset="0"/>
                <a:sym typeface="Calibri"/>
              </a:rPr>
              <a:t>Assess relevance of article from headlines; </a:t>
            </a:r>
          </a:p>
          <a:p>
            <a:pPr marL="742950" marR="0" lvl="1" indent="-285750" algn="l" rtl="0">
              <a:lnSpc>
                <a:spcPct val="90000"/>
              </a:lnSpc>
              <a:spcBef>
                <a:spcPts val="560"/>
              </a:spcBef>
              <a:spcAft>
                <a:spcPts val="0"/>
              </a:spcAft>
              <a:buClr>
                <a:schemeClr val="dk1"/>
              </a:buClr>
              <a:buSzPts val="2800"/>
              <a:buFont typeface="Arial"/>
              <a:buChar char="–"/>
            </a:pPr>
            <a:r>
              <a:rPr lang="en-IE" sz="2800" b="0" i="0" u="none" strike="noStrike" cap="none" dirty="0">
                <a:solidFill>
                  <a:schemeClr val="dk1"/>
                </a:solidFill>
                <a:latin typeface="Cambria" panose="02040503050406030204" pitchFamily="18" charset="0"/>
                <a:sym typeface="Calibri"/>
              </a:rPr>
              <a:t>Open new tabs for each article in database search.</a:t>
            </a:r>
          </a:p>
          <a:p>
            <a:pPr marL="342900" marR="0" lvl="0" indent="-342900" algn="l" rtl="0">
              <a:lnSpc>
                <a:spcPct val="90000"/>
              </a:lnSpc>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640"/>
              </a:spcBef>
              <a:spcAft>
                <a:spcPts val="0"/>
              </a:spcAft>
              <a:buClr>
                <a:schemeClr val="dk1"/>
              </a:buClr>
              <a:buSzPts val="3200"/>
              <a:buFont typeface="Arial"/>
              <a:buNone/>
            </a:pPr>
            <a:endParaRPr sz="320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640"/>
              </a:spcBef>
              <a:spcAft>
                <a:spcPts val="0"/>
              </a:spcAft>
              <a:buClr>
                <a:schemeClr val="dk1"/>
              </a:buClr>
              <a:buSzPts val="3200"/>
              <a:buFont typeface="Arial"/>
              <a:buChar char="•"/>
            </a:pPr>
            <a:r>
              <a:rPr lang="en-IE" sz="3200" b="0" i="0" u="none" strike="noStrike" cap="none" dirty="0">
                <a:solidFill>
                  <a:schemeClr val="dk1"/>
                </a:solidFill>
                <a:latin typeface="Cambria" panose="02040503050406030204" pitchFamily="18" charset="0"/>
                <a:sym typeface="Calibri"/>
              </a:rPr>
              <a:t>Create your source material file first, and then code from this single Word document.</a:t>
            </a:r>
          </a:p>
          <a:p>
            <a:pPr marL="342900" marR="0" lvl="0" indent="-342900" algn="l" rtl="0">
              <a:lnSpc>
                <a:spcPct val="90000"/>
              </a:lnSpc>
              <a:spcBef>
                <a:spcPts val="640"/>
              </a:spcBef>
              <a:buClr>
                <a:schemeClr val="dk1"/>
              </a:buClr>
              <a:buSzPts val="3200"/>
              <a:buFont typeface="Arial"/>
              <a:buNone/>
            </a:pPr>
            <a:endParaRPr sz="3200" b="0" i="0" u="none" strike="noStrike" cap="none" dirty="0">
              <a:solidFill>
                <a:schemeClr val="dk1"/>
              </a:solidFill>
              <a:latin typeface="Cambria" panose="02040503050406030204" pitchFamily="18" charset="0"/>
              <a:sym typeface="Calibri"/>
            </a:endParaRPr>
          </a:p>
        </p:txBody>
      </p:sp>
      <p:sp>
        <p:nvSpPr>
          <p:cNvPr id="195" name="Shape 195"/>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14</a:t>
            </a:fld>
            <a:endParaRPr lang="en-IE" sz="1200" b="0" i="0" u="none" strike="noStrike" cap="none">
              <a:solidFill>
                <a:srgbClr val="888888"/>
              </a:solidFill>
              <a:latin typeface="Calibri"/>
              <a:ea typeface="Calibri"/>
              <a:cs typeface="Calibri"/>
              <a:sym typeface="Calibri"/>
            </a:endParaRPr>
          </a:p>
        </p:txBody>
      </p:sp>
      <p:pic>
        <p:nvPicPr>
          <p:cNvPr id="196" name="Shape 196"/>
          <p:cNvPicPr preferRelativeResize="0"/>
          <p:nvPr/>
        </p:nvPicPr>
        <p:blipFill rotWithShape="1">
          <a:blip r:embed="rId3">
            <a:alphaModFix/>
          </a:blip>
          <a:srcRect/>
          <a:stretch/>
        </p:blipFill>
        <p:spPr>
          <a:xfrm>
            <a:off x="1979712" y="3524793"/>
            <a:ext cx="5197971" cy="1936387"/>
          </a:xfrm>
          <a:prstGeom prst="rect">
            <a:avLst/>
          </a:prstGeom>
          <a:noFill/>
          <a:ln>
            <a:no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xfrm>
            <a:off x="1108554" y="457200"/>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smtClean="0">
                <a:solidFill>
                  <a:schemeClr val="dk1"/>
                </a:solidFill>
                <a:latin typeface="Cambria" panose="02040503050406030204" pitchFamily="18" charset="0"/>
                <a:sym typeface="Calibri"/>
              </a:rPr>
              <a:t>Searching – </a:t>
            </a:r>
            <a:r>
              <a:rPr lang="en-IE" sz="4400" b="1" i="0" u="none" strike="noStrike" cap="none" dirty="0" smtClean="0">
                <a:solidFill>
                  <a:schemeClr val="dk1"/>
                </a:solidFill>
                <a:latin typeface="Cambria" panose="02040503050406030204" pitchFamily="18" charset="0"/>
                <a:sym typeface="Calibri"/>
              </a:rPr>
              <a:t>Coding</a:t>
            </a:r>
            <a:r>
              <a:rPr lang="en-IE" sz="4400" b="0" i="0" u="none" strike="noStrike" cap="none" dirty="0" smtClean="0">
                <a:solidFill>
                  <a:schemeClr val="dk1"/>
                </a:solidFill>
                <a:latin typeface="Cambria" panose="02040503050406030204" pitchFamily="18" charset="0"/>
                <a:sym typeface="Calibri"/>
              </a:rPr>
              <a:t> – Reviewing</a:t>
            </a:r>
            <a:endParaRPr lang="en-IE" sz="4400" b="0" i="0" u="none" strike="noStrike" cap="none" dirty="0">
              <a:solidFill>
                <a:schemeClr val="dk1"/>
              </a:solidFill>
              <a:latin typeface="Cambria" panose="02040503050406030204" pitchFamily="18" charset="0"/>
              <a:sym typeface="Calibri"/>
            </a:endParaRPr>
          </a:p>
        </p:txBody>
      </p:sp>
      <p:sp>
        <p:nvSpPr>
          <p:cNvPr id="202" name="Shape 202"/>
          <p:cNvSpPr txBox="1">
            <a:spLocks noGrp="1"/>
          </p:cNvSpPr>
          <p:nvPr>
            <p:ph type="body" idx="1"/>
          </p:nvPr>
        </p:nvSpPr>
        <p:spPr>
          <a:xfrm>
            <a:off x="457200" y="1600200"/>
            <a:ext cx="8229600" cy="52578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IE" sz="3200" b="0" i="0" u="none" strike="noStrike" cap="none" dirty="0">
                <a:solidFill>
                  <a:schemeClr val="dk1"/>
                </a:solidFill>
                <a:latin typeface="Cambria" panose="02040503050406030204" pitchFamily="18" charset="0"/>
                <a:sym typeface="Calibri"/>
              </a:rPr>
              <a:t>Once you have gathered relevant reports, you need to code these into the standard Excel template (a new file for each week); </a:t>
            </a:r>
          </a:p>
          <a:p>
            <a:pPr marL="342900" marR="0" lvl="0" indent="-342900" algn="l" rtl="0">
              <a:spcBef>
                <a:spcPts val="640"/>
              </a:spcBef>
              <a:spcAft>
                <a:spcPts val="0"/>
              </a:spcAft>
              <a:buClr>
                <a:schemeClr val="dk1"/>
              </a:buClr>
              <a:buSzPts val="3200"/>
              <a:buFont typeface="Arial"/>
              <a:buChar char="•"/>
            </a:pPr>
            <a:r>
              <a:rPr lang="en-IE" sz="3200" b="0" i="0" u="none" strike="noStrike" cap="none" dirty="0">
                <a:solidFill>
                  <a:schemeClr val="dk1"/>
                </a:solidFill>
                <a:latin typeface="Cambria" panose="02040503050406030204" pitchFamily="18" charset="0"/>
                <a:sym typeface="Calibri"/>
              </a:rPr>
              <a:t>Data is coded by: </a:t>
            </a:r>
          </a:p>
          <a:p>
            <a:pPr marL="742950" marR="0" lvl="1" indent="-285750" algn="l" rtl="0">
              <a:spcBef>
                <a:spcPts val="560"/>
              </a:spcBef>
              <a:spcAft>
                <a:spcPts val="0"/>
              </a:spcAft>
              <a:buClr>
                <a:schemeClr val="dk1"/>
              </a:buClr>
              <a:buSzPts val="2800"/>
              <a:buFont typeface="Arial"/>
              <a:buChar char="–"/>
            </a:pPr>
            <a:r>
              <a:rPr lang="en-IE" sz="2800" b="0" i="0" u="none" strike="noStrike" cap="none" dirty="0">
                <a:solidFill>
                  <a:schemeClr val="dk1"/>
                </a:solidFill>
                <a:latin typeface="Cambria" panose="02040503050406030204" pitchFamily="18" charset="0"/>
                <a:sym typeface="Calibri"/>
              </a:rPr>
              <a:t>Date;</a:t>
            </a:r>
          </a:p>
          <a:p>
            <a:pPr marL="742950" marR="0" lvl="1" indent="-285750" algn="l" rtl="0">
              <a:spcBef>
                <a:spcPts val="560"/>
              </a:spcBef>
              <a:spcAft>
                <a:spcPts val="0"/>
              </a:spcAft>
              <a:buClr>
                <a:schemeClr val="dk1"/>
              </a:buClr>
              <a:buSzPts val="2800"/>
              <a:buFont typeface="Arial"/>
              <a:buChar char="–"/>
            </a:pPr>
            <a:r>
              <a:rPr lang="en-IE" sz="2800" b="0" i="0" u="none" strike="noStrike" cap="none" dirty="0">
                <a:solidFill>
                  <a:schemeClr val="dk1"/>
                </a:solidFill>
                <a:latin typeface="Cambria" panose="02040503050406030204" pitchFamily="18" charset="0"/>
                <a:sym typeface="Calibri"/>
              </a:rPr>
              <a:t>Event type;</a:t>
            </a:r>
          </a:p>
          <a:p>
            <a:pPr marL="742950" marR="0" lvl="1" indent="-285750" algn="l" rtl="0">
              <a:spcBef>
                <a:spcPts val="560"/>
              </a:spcBef>
              <a:spcAft>
                <a:spcPts val="0"/>
              </a:spcAft>
              <a:buClr>
                <a:schemeClr val="dk1"/>
              </a:buClr>
              <a:buSzPts val="2800"/>
              <a:buFont typeface="Arial"/>
              <a:buChar char="–"/>
            </a:pPr>
            <a:r>
              <a:rPr lang="en-IE" sz="2800" b="0" i="0" u="none" strike="noStrike" cap="none" dirty="0">
                <a:solidFill>
                  <a:schemeClr val="dk1"/>
                </a:solidFill>
                <a:latin typeface="Cambria" panose="02040503050406030204" pitchFamily="18" charset="0"/>
                <a:sym typeface="Calibri"/>
              </a:rPr>
              <a:t>Actor and actor type;</a:t>
            </a:r>
          </a:p>
          <a:p>
            <a:pPr marL="742950" marR="0" lvl="1" indent="-285750" algn="l" rtl="0">
              <a:spcBef>
                <a:spcPts val="560"/>
              </a:spcBef>
              <a:spcAft>
                <a:spcPts val="0"/>
              </a:spcAft>
              <a:buClr>
                <a:schemeClr val="dk1"/>
              </a:buClr>
              <a:buSzPts val="2800"/>
              <a:buFont typeface="Arial"/>
              <a:buChar char="–"/>
            </a:pPr>
            <a:r>
              <a:rPr lang="en-IE" sz="2800" b="0" i="0" u="none" strike="noStrike" cap="none" dirty="0">
                <a:solidFill>
                  <a:schemeClr val="dk1"/>
                </a:solidFill>
                <a:latin typeface="Cambria" panose="02040503050406030204" pitchFamily="18" charset="0"/>
                <a:sym typeface="Calibri"/>
              </a:rPr>
              <a:t>Location; and </a:t>
            </a:r>
          </a:p>
          <a:p>
            <a:pPr marL="742950" marR="0" lvl="1" indent="-285750" algn="l" rtl="0">
              <a:spcBef>
                <a:spcPts val="560"/>
              </a:spcBef>
              <a:buClr>
                <a:schemeClr val="dk1"/>
              </a:buClr>
              <a:buSzPts val="2800"/>
              <a:buFont typeface="Arial"/>
              <a:buChar char="–"/>
            </a:pPr>
            <a:r>
              <a:rPr lang="en-IE" sz="2800" b="0" i="0" u="none" strike="noStrike" cap="none" dirty="0">
                <a:solidFill>
                  <a:schemeClr val="dk1"/>
                </a:solidFill>
                <a:latin typeface="Cambria" panose="02040503050406030204" pitchFamily="18" charset="0"/>
                <a:sym typeface="Calibri"/>
              </a:rPr>
              <a:t>Fatalities.</a:t>
            </a:r>
          </a:p>
        </p:txBody>
      </p:sp>
      <p:sp>
        <p:nvSpPr>
          <p:cNvPr id="203" name="Shape 20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15</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1108553" y="347867"/>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Searching – </a:t>
            </a:r>
            <a:r>
              <a:rPr lang="en-IE" sz="4400" b="1" i="0" u="none" strike="noStrike" cap="none" dirty="0">
                <a:solidFill>
                  <a:schemeClr val="dk1"/>
                </a:solidFill>
                <a:latin typeface="Cambria" panose="02040503050406030204" pitchFamily="18" charset="0"/>
                <a:sym typeface="Calibri"/>
              </a:rPr>
              <a:t>Coding</a:t>
            </a:r>
            <a:r>
              <a:rPr lang="en-IE" sz="4400" b="0" i="0" u="none" strike="noStrike" cap="none" dirty="0">
                <a:solidFill>
                  <a:schemeClr val="dk1"/>
                </a:solidFill>
                <a:latin typeface="Cambria" panose="02040503050406030204" pitchFamily="18" charset="0"/>
                <a:sym typeface="Calibri"/>
              </a:rPr>
              <a:t> – Reviewing</a:t>
            </a:r>
          </a:p>
        </p:txBody>
      </p:sp>
      <p:sp>
        <p:nvSpPr>
          <p:cNvPr id="209" name="Shape 209"/>
          <p:cNvSpPr txBox="1">
            <a:spLocks noGrp="1"/>
          </p:cNvSpPr>
          <p:nvPr>
            <p:ph type="body" idx="1"/>
          </p:nvPr>
        </p:nvSpPr>
        <p:spPr>
          <a:xfrm>
            <a:off x="457200" y="1600200"/>
            <a:ext cx="8229600" cy="5257800"/>
          </a:xfrm>
          <a:prstGeom prst="rect">
            <a:avLst/>
          </a:prstGeom>
          <a:noFill/>
          <a:ln>
            <a:noFill/>
          </a:ln>
        </p:spPr>
        <p:txBody>
          <a:bodyPr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480"/>
              <a:buFont typeface="Arial"/>
              <a:buChar char="•"/>
            </a:pPr>
            <a:r>
              <a:rPr lang="en-IE" sz="2480" b="0" i="0" u="none" strike="noStrike" cap="none" dirty="0">
                <a:solidFill>
                  <a:schemeClr val="dk1"/>
                </a:solidFill>
                <a:latin typeface="Cambria" panose="02040503050406030204" pitchFamily="18" charset="0"/>
                <a:sym typeface="Calibri"/>
              </a:rPr>
              <a:t>Step-by-step on coding are listed in the FAQs</a:t>
            </a:r>
          </a:p>
          <a:p>
            <a:pPr marL="742950" marR="0" lvl="1" indent="-285750" algn="l" rtl="0">
              <a:lnSpc>
                <a:spcPct val="80000"/>
              </a:lnSpc>
              <a:spcBef>
                <a:spcPts val="434"/>
              </a:spcBef>
              <a:spcAft>
                <a:spcPts val="0"/>
              </a:spcAft>
              <a:buClr>
                <a:schemeClr val="dk1"/>
              </a:buClr>
              <a:buSzPts val="2170"/>
              <a:buFont typeface="Arial"/>
              <a:buChar char="–"/>
            </a:pPr>
            <a:r>
              <a:rPr lang="en-IE" sz="2170" b="0" i="0" u="none" strike="noStrike" cap="none" dirty="0">
                <a:solidFill>
                  <a:schemeClr val="dk1"/>
                </a:solidFill>
                <a:latin typeface="Cambria" panose="02040503050406030204" pitchFamily="18" charset="0"/>
                <a:sym typeface="Calibri"/>
              </a:rPr>
              <a:t>Please consult for each new event type, actor or type of coding, as you begin.</a:t>
            </a:r>
          </a:p>
          <a:p>
            <a:pPr marL="742950" marR="0" lvl="1" indent="-285750" algn="l" rtl="0">
              <a:lnSpc>
                <a:spcPct val="80000"/>
              </a:lnSpc>
              <a:spcBef>
                <a:spcPts val="434"/>
              </a:spcBef>
              <a:spcAft>
                <a:spcPts val="0"/>
              </a:spcAft>
              <a:buClr>
                <a:schemeClr val="dk1"/>
              </a:buClr>
              <a:buSzPts val="2170"/>
              <a:buFont typeface="Arial"/>
              <a:buNone/>
            </a:pPr>
            <a:endParaRPr sz="2170" b="0" i="0" u="none" strike="noStrike" cap="none" dirty="0">
              <a:solidFill>
                <a:schemeClr val="dk1"/>
              </a:solidFill>
              <a:latin typeface="Cambria" panose="02040503050406030204" pitchFamily="18" charset="0"/>
              <a:sym typeface="Calibri"/>
            </a:endParaRPr>
          </a:p>
          <a:p>
            <a:pPr marL="342900" marR="0" lvl="0" indent="-342900" algn="l" rtl="0">
              <a:lnSpc>
                <a:spcPct val="80000"/>
              </a:lnSpc>
              <a:spcBef>
                <a:spcPts val="496"/>
              </a:spcBef>
              <a:spcAft>
                <a:spcPts val="0"/>
              </a:spcAft>
              <a:buClr>
                <a:schemeClr val="dk1"/>
              </a:buClr>
              <a:buSzPts val="2480"/>
              <a:buFont typeface="Arial"/>
              <a:buChar char="•"/>
            </a:pPr>
            <a:r>
              <a:rPr lang="en-IE" sz="2480" b="0" i="0" u="none" strike="noStrike" cap="none" dirty="0">
                <a:solidFill>
                  <a:schemeClr val="dk1"/>
                </a:solidFill>
                <a:latin typeface="Cambria" panose="02040503050406030204" pitchFamily="18" charset="0"/>
                <a:sym typeface="Calibri"/>
              </a:rPr>
              <a:t>Almost all the content of the dataset is standardised, and must be coded exactly as it appears (cannot vary spelling, formatting, spacing or structure of the content), including:</a:t>
            </a:r>
          </a:p>
          <a:p>
            <a:pPr marL="742950" marR="0" lvl="1" indent="-285750" algn="l" rtl="0">
              <a:lnSpc>
                <a:spcPct val="80000"/>
              </a:lnSpc>
              <a:spcBef>
                <a:spcPts val="434"/>
              </a:spcBef>
              <a:spcAft>
                <a:spcPts val="0"/>
              </a:spcAft>
              <a:buClr>
                <a:schemeClr val="dk1"/>
              </a:buClr>
              <a:buSzPts val="2170"/>
              <a:buFont typeface="Arial"/>
              <a:buChar char="–"/>
            </a:pPr>
            <a:r>
              <a:rPr lang="en-IE" sz="2170" b="0" i="0" u="none" strike="noStrike" cap="none" dirty="0">
                <a:solidFill>
                  <a:schemeClr val="dk1"/>
                </a:solidFill>
                <a:latin typeface="Cambria" panose="02040503050406030204" pitchFamily="18" charset="0"/>
                <a:sym typeface="Calibri"/>
              </a:rPr>
              <a:t>Event date formats (UK date format); </a:t>
            </a:r>
          </a:p>
          <a:p>
            <a:pPr marL="742950" marR="0" lvl="1" indent="-285750" algn="l" rtl="0">
              <a:lnSpc>
                <a:spcPct val="80000"/>
              </a:lnSpc>
              <a:spcBef>
                <a:spcPts val="434"/>
              </a:spcBef>
              <a:spcAft>
                <a:spcPts val="0"/>
              </a:spcAft>
              <a:buClr>
                <a:schemeClr val="dk1"/>
              </a:buClr>
              <a:buSzPts val="2170"/>
              <a:buFont typeface="Arial"/>
              <a:buChar char="–"/>
            </a:pPr>
            <a:r>
              <a:rPr lang="en-IE" sz="2170" b="0" i="0" u="none" strike="noStrike" cap="none" dirty="0">
                <a:solidFill>
                  <a:schemeClr val="dk1"/>
                </a:solidFill>
                <a:latin typeface="Cambria" panose="02040503050406030204" pitchFamily="18" charset="0"/>
                <a:sym typeface="Calibri"/>
              </a:rPr>
              <a:t>Event type names (standard list, please do not vary);</a:t>
            </a:r>
          </a:p>
          <a:p>
            <a:pPr marL="742950" marR="0" lvl="1" indent="-285750" algn="l" rtl="0">
              <a:lnSpc>
                <a:spcPct val="80000"/>
              </a:lnSpc>
              <a:spcBef>
                <a:spcPts val="434"/>
              </a:spcBef>
              <a:spcAft>
                <a:spcPts val="0"/>
              </a:spcAft>
              <a:buClr>
                <a:schemeClr val="dk1"/>
              </a:buClr>
              <a:buSzPts val="2170"/>
              <a:buFont typeface="Arial"/>
              <a:buChar char="–"/>
            </a:pPr>
            <a:r>
              <a:rPr lang="en-IE" sz="2170" b="0" i="0" u="none" strike="noStrike" cap="none" dirty="0">
                <a:solidFill>
                  <a:schemeClr val="dk1"/>
                </a:solidFill>
                <a:latin typeface="Cambria" panose="02040503050406030204" pitchFamily="18" charset="0"/>
                <a:sym typeface="Calibri"/>
              </a:rPr>
              <a:t>Actor names (please choose an actor name from the actor to code; or follow steps in FAQs to propose a new addition); and</a:t>
            </a:r>
          </a:p>
          <a:p>
            <a:pPr marL="742950" marR="0" lvl="1" indent="-285750" algn="l" rtl="0">
              <a:lnSpc>
                <a:spcPct val="80000"/>
              </a:lnSpc>
              <a:spcBef>
                <a:spcPts val="434"/>
              </a:spcBef>
              <a:spcAft>
                <a:spcPts val="0"/>
              </a:spcAft>
              <a:buClr>
                <a:schemeClr val="dk1"/>
              </a:buClr>
              <a:buSzPts val="2170"/>
              <a:buFont typeface="Arial"/>
              <a:buChar char="–"/>
            </a:pPr>
            <a:r>
              <a:rPr lang="en-IE" sz="2170" b="0" i="0" u="none" strike="noStrike" cap="none" dirty="0">
                <a:solidFill>
                  <a:schemeClr val="dk1"/>
                </a:solidFill>
                <a:latin typeface="Cambria" panose="02040503050406030204" pitchFamily="18" charset="0"/>
                <a:sym typeface="Calibri"/>
              </a:rPr>
              <a:t>Geographic locations and coordinates (please choose one of the existing locations, or follow steps in FAQs to propose a new location).</a:t>
            </a:r>
          </a:p>
          <a:p>
            <a:pPr marL="342900" marR="0" lvl="0" indent="-342900" algn="l" rtl="0">
              <a:lnSpc>
                <a:spcPct val="80000"/>
              </a:lnSpc>
              <a:spcBef>
                <a:spcPts val="496"/>
              </a:spcBef>
              <a:spcAft>
                <a:spcPts val="0"/>
              </a:spcAft>
              <a:buClr>
                <a:schemeClr val="dk1"/>
              </a:buClr>
              <a:buSzPts val="2480"/>
              <a:buFont typeface="Arial"/>
              <a:buNone/>
            </a:pPr>
            <a:endParaRPr sz="2480" b="0" i="0" u="none" strike="noStrike" cap="none" dirty="0">
              <a:solidFill>
                <a:schemeClr val="dk1"/>
              </a:solidFill>
              <a:latin typeface="Cambria" panose="02040503050406030204" pitchFamily="18" charset="0"/>
              <a:sym typeface="Calibri"/>
            </a:endParaRPr>
          </a:p>
          <a:p>
            <a:pPr marL="742950" marR="0" lvl="1" indent="-285750" algn="l" rtl="0">
              <a:lnSpc>
                <a:spcPct val="80000"/>
              </a:lnSpc>
              <a:spcBef>
                <a:spcPts val="434"/>
              </a:spcBef>
              <a:buClr>
                <a:schemeClr val="dk1"/>
              </a:buClr>
              <a:buSzPts val="2170"/>
              <a:buFont typeface="Arial"/>
              <a:buNone/>
            </a:pPr>
            <a:endParaRPr sz="2170" b="0" i="0" u="none" strike="noStrike" cap="none" dirty="0">
              <a:solidFill>
                <a:schemeClr val="dk1"/>
              </a:solidFill>
              <a:latin typeface="Cambria" panose="02040503050406030204" pitchFamily="18" charset="0"/>
              <a:sym typeface="Calibri"/>
            </a:endParaRPr>
          </a:p>
        </p:txBody>
      </p:sp>
      <p:sp>
        <p:nvSpPr>
          <p:cNvPr id="210" name="Shape 21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16</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1077239" y="320675"/>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Searching – </a:t>
            </a:r>
            <a:r>
              <a:rPr lang="en-IE" sz="4400" b="1" i="0" u="none" strike="noStrike" cap="none" dirty="0">
                <a:solidFill>
                  <a:schemeClr val="dk1"/>
                </a:solidFill>
                <a:latin typeface="Cambria" panose="02040503050406030204" pitchFamily="18" charset="0"/>
                <a:sym typeface="Calibri"/>
              </a:rPr>
              <a:t>Coding</a:t>
            </a:r>
            <a:r>
              <a:rPr lang="en-IE" sz="4400" b="0" i="0" u="none" strike="noStrike" cap="none" dirty="0">
                <a:solidFill>
                  <a:schemeClr val="dk1"/>
                </a:solidFill>
                <a:latin typeface="Cambria" panose="02040503050406030204" pitchFamily="18" charset="0"/>
                <a:sym typeface="Calibri"/>
              </a:rPr>
              <a:t> – Reviewing</a:t>
            </a:r>
          </a:p>
        </p:txBody>
      </p:sp>
      <p:sp>
        <p:nvSpPr>
          <p:cNvPr id="216" name="Shape 216"/>
          <p:cNvSpPr txBox="1">
            <a:spLocks noGrp="1"/>
          </p:cNvSpPr>
          <p:nvPr>
            <p:ph type="body" idx="1"/>
          </p:nvPr>
        </p:nvSpPr>
        <p:spPr>
          <a:xfrm>
            <a:off x="457200" y="1600200"/>
            <a:ext cx="8229600" cy="5257800"/>
          </a:xfrm>
          <a:prstGeom prst="rect">
            <a:avLst/>
          </a:prstGeom>
          <a:noFill/>
          <a:ln>
            <a:noFill/>
          </a:ln>
        </p:spPr>
        <p:txBody>
          <a:bodyPr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240"/>
              <a:buFont typeface="Arial"/>
              <a:buChar char="•"/>
            </a:pPr>
            <a:r>
              <a:rPr lang="en-IE" sz="2240" b="0" i="0" u="none" strike="noStrike" cap="none" dirty="0">
                <a:solidFill>
                  <a:schemeClr val="dk1"/>
                </a:solidFill>
                <a:latin typeface="Cambria" panose="02040503050406030204" pitchFamily="18" charset="0"/>
                <a:sym typeface="Calibri"/>
              </a:rPr>
              <a:t>Standardisation: important that coding does not vary in terms of spelling, formatting, spacing or structure, even in minute ways, as this will affect the quality and consistency of the data. </a:t>
            </a:r>
          </a:p>
          <a:p>
            <a:pPr marL="742950" marR="0" lvl="1" indent="-285750" algn="l" rtl="0">
              <a:lnSpc>
                <a:spcPct val="80000"/>
              </a:lnSpc>
              <a:spcBef>
                <a:spcPts val="392"/>
              </a:spcBef>
              <a:spcAft>
                <a:spcPts val="0"/>
              </a:spcAft>
              <a:buClr>
                <a:schemeClr val="dk1"/>
              </a:buClr>
              <a:buSzPts val="1960"/>
              <a:buFont typeface="Arial"/>
              <a:buChar char="–"/>
            </a:pPr>
            <a:r>
              <a:rPr lang="en-IE" sz="1960" b="0" i="0" u="none" strike="noStrike" cap="none" dirty="0">
                <a:solidFill>
                  <a:schemeClr val="dk1"/>
                </a:solidFill>
                <a:latin typeface="Cambria" panose="02040503050406030204" pitchFamily="18" charset="0"/>
                <a:sym typeface="Calibri"/>
              </a:rPr>
              <a:t>Event type names (standard list, please do not vary);</a:t>
            </a:r>
          </a:p>
          <a:p>
            <a:pPr marL="1143000" marR="0" lvl="2" indent="-228600" algn="l" rtl="0">
              <a:lnSpc>
                <a:spcPct val="80000"/>
              </a:lnSpc>
              <a:spcBef>
                <a:spcPts val="336"/>
              </a:spcBef>
              <a:spcAft>
                <a:spcPts val="0"/>
              </a:spcAft>
              <a:buClr>
                <a:srgbClr val="00B050"/>
              </a:buClr>
              <a:buSzPts val="1679"/>
              <a:buFont typeface="Arial"/>
              <a:buChar char="•"/>
            </a:pPr>
            <a:r>
              <a:rPr lang="en-IE" sz="1679" b="1" i="0" u="none" strike="noStrike" cap="none" dirty="0">
                <a:solidFill>
                  <a:srgbClr val="00B050"/>
                </a:solidFill>
                <a:latin typeface="Cambria" panose="02040503050406030204" pitchFamily="18" charset="0"/>
                <a:sym typeface="Calibri"/>
              </a:rPr>
              <a:t>Battle-No change of territory</a:t>
            </a:r>
          </a:p>
          <a:p>
            <a:pPr marL="1143000" marR="0" lvl="2" indent="-228600" algn="l" rtl="0">
              <a:lnSpc>
                <a:spcPct val="80000"/>
              </a:lnSpc>
              <a:spcBef>
                <a:spcPts val="336"/>
              </a:spcBef>
              <a:spcAft>
                <a:spcPts val="0"/>
              </a:spcAft>
              <a:buClr>
                <a:srgbClr val="FF0000"/>
              </a:buClr>
              <a:buSzPts val="1679"/>
              <a:buFont typeface="Arial"/>
              <a:buChar char="•"/>
            </a:pPr>
            <a:r>
              <a:rPr lang="en-IE" sz="1679" b="1" i="0" u="none" strike="noStrike" cap="none" dirty="0">
                <a:solidFill>
                  <a:srgbClr val="FF0000"/>
                </a:solidFill>
                <a:latin typeface="Cambria" panose="02040503050406030204" pitchFamily="18" charset="0"/>
                <a:sym typeface="Calibri"/>
              </a:rPr>
              <a:t>Battle – No change in territory</a:t>
            </a:r>
          </a:p>
          <a:p>
            <a:pPr marL="1143000" marR="0" lvl="2" indent="-228600" algn="l" rtl="0">
              <a:lnSpc>
                <a:spcPct val="80000"/>
              </a:lnSpc>
              <a:spcBef>
                <a:spcPts val="336"/>
              </a:spcBef>
              <a:spcAft>
                <a:spcPts val="0"/>
              </a:spcAft>
              <a:buClr>
                <a:srgbClr val="FF0000"/>
              </a:buClr>
              <a:buSzPts val="1679"/>
              <a:buFont typeface="Arial"/>
              <a:buChar char="•"/>
            </a:pPr>
            <a:r>
              <a:rPr lang="en-IE" sz="1679" b="1" i="0" u="none" strike="noStrike" cap="none" dirty="0">
                <a:solidFill>
                  <a:srgbClr val="FF0000"/>
                </a:solidFill>
                <a:latin typeface="Cambria" panose="02040503050406030204" pitchFamily="18" charset="0"/>
                <a:sym typeface="Calibri"/>
              </a:rPr>
              <a:t>Battle- No change in territory</a:t>
            </a:r>
          </a:p>
          <a:p>
            <a:pPr marL="742950" marR="0" lvl="1" indent="-285750" algn="l" rtl="0">
              <a:lnSpc>
                <a:spcPct val="80000"/>
              </a:lnSpc>
              <a:spcBef>
                <a:spcPts val="392"/>
              </a:spcBef>
              <a:spcAft>
                <a:spcPts val="0"/>
              </a:spcAft>
              <a:buClr>
                <a:schemeClr val="dk1"/>
              </a:buClr>
              <a:buSzPts val="1960"/>
              <a:buFont typeface="Arial"/>
              <a:buChar char="–"/>
            </a:pPr>
            <a:r>
              <a:rPr lang="en-IE" sz="1960" b="0" i="0" u="none" strike="noStrike" cap="none" dirty="0">
                <a:solidFill>
                  <a:schemeClr val="dk1"/>
                </a:solidFill>
                <a:latin typeface="Cambria" panose="02040503050406030204" pitchFamily="18" charset="0"/>
                <a:sym typeface="Calibri"/>
              </a:rPr>
              <a:t>Actor names (choose an actor name from the actor file; or follow steps in FAQs to propose a new addition); </a:t>
            </a:r>
          </a:p>
          <a:p>
            <a:pPr marL="1143000" marR="0" lvl="2" indent="-228600" algn="l" rtl="0">
              <a:lnSpc>
                <a:spcPct val="80000"/>
              </a:lnSpc>
              <a:spcBef>
                <a:spcPts val="336"/>
              </a:spcBef>
              <a:spcAft>
                <a:spcPts val="0"/>
              </a:spcAft>
              <a:buClr>
                <a:srgbClr val="00B050"/>
              </a:buClr>
              <a:buSzPts val="1679"/>
              <a:buFont typeface="Arial"/>
              <a:buChar char="•"/>
            </a:pPr>
            <a:r>
              <a:rPr lang="en-IE" sz="1679" b="1" i="0" u="none" strike="noStrike" cap="none" dirty="0">
                <a:solidFill>
                  <a:srgbClr val="00B050"/>
                </a:solidFill>
                <a:latin typeface="Cambria" panose="02040503050406030204" pitchFamily="18" charset="0"/>
                <a:sym typeface="Calibri"/>
              </a:rPr>
              <a:t>LRA: Lord’s Resistance Army</a:t>
            </a:r>
          </a:p>
          <a:p>
            <a:pPr marL="1143000" marR="0" lvl="2" indent="-228600" algn="l" rtl="0">
              <a:lnSpc>
                <a:spcPct val="80000"/>
              </a:lnSpc>
              <a:spcBef>
                <a:spcPts val="336"/>
              </a:spcBef>
              <a:spcAft>
                <a:spcPts val="0"/>
              </a:spcAft>
              <a:buClr>
                <a:srgbClr val="FF0000"/>
              </a:buClr>
              <a:buSzPts val="1679"/>
              <a:buFont typeface="Arial"/>
              <a:buChar char="•"/>
            </a:pPr>
            <a:r>
              <a:rPr lang="en-IE" sz="1679" b="1" i="0" u="none" strike="noStrike" cap="none" dirty="0">
                <a:solidFill>
                  <a:srgbClr val="FF0000"/>
                </a:solidFill>
                <a:latin typeface="Cambria" panose="02040503050406030204" pitchFamily="18" charset="0"/>
                <a:sym typeface="Calibri"/>
              </a:rPr>
              <a:t>LRA – Lords Resistance Army</a:t>
            </a:r>
          </a:p>
          <a:p>
            <a:pPr marL="1143000" marR="0" lvl="2" indent="-228600" algn="l" rtl="0">
              <a:lnSpc>
                <a:spcPct val="80000"/>
              </a:lnSpc>
              <a:spcBef>
                <a:spcPts val="336"/>
              </a:spcBef>
              <a:spcAft>
                <a:spcPts val="0"/>
              </a:spcAft>
              <a:buClr>
                <a:srgbClr val="FF0000"/>
              </a:buClr>
              <a:buSzPts val="1679"/>
              <a:buFont typeface="Arial"/>
              <a:buChar char="•"/>
            </a:pPr>
            <a:r>
              <a:rPr lang="en-IE" sz="1679" b="1" i="0" u="none" strike="noStrike" cap="none" dirty="0">
                <a:solidFill>
                  <a:srgbClr val="FF0000"/>
                </a:solidFill>
                <a:latin typeface="Cambria" panose="02040503050406030204" pitchFamily="18" charset="0"/>
                <a:sym typeface="Calibri"/>
              </a:rPr>
              <a:t>Lords Resistance Army (LRA)</a:t>
            </a:r>
          </a:p>
          <a:p>
            <a:pPr marL="742950" marR="0" lvl="1" indent="-285750" algn="l" rtl="0">
              <a:lnSpc>
                <a:spcPct val="80000"/>
              </a:lnSpc>
              <a:spcBef>
                <a:spcPts val="392"/>
              </a:spcBef>
              <a:spcAft>
                <a:spcPts val="0"/>
              </a:spcAft>
              <a:buClr>
                <a:schemeClr val="dk1"/>
              </a:buClr>
              <a:buSzPts val="1960"/>
              <a:buFont typeface="Arial"/>
              <a:buChar char="–"/>
            </a:pPr>
            <a:r>
              <a:rPr lang="en-IE" sz="1960" b="0" i="0" u="none" strike="noStrike" cap="none" dirty="0">
                <a:solidFill>
                  <a:schemeClr val="dk1"/>
                </a:solidFill>
                <a:latin typeface="Cambria" panose="02040503050406030204" pitchFamily="18" charset="0"/>
                <a:sym typeface="Calibri"/>
              </a:rPr>
              <a:t>Geographic locations and coordinates (choose an existing location from the publish file, or follow steps in FAQs to propose a new location);</a:t>
            </a:r>
          </a:p>
          <a:p>
            <a:pPr marL="1143000" marR="0" lvl="2" indent="-228600" algn="l" rtl="0">
              <a:lnSpc>
                <a:spcPct val="80000"/>
              </a:lnSpc>
              <a:spcBef>
                <a:spcPts val="336"/>
              </a:spcBef>
              <a:spcAft>
                <a:spcPts val="0"/>
              </a:spcAft>
              <a:buClr>
                <a:srgbClr val="00B050"/>
              </a:buClr>
              <a:buSzPts val="1679"/>
              <a:buFont typeface="Arial"/>
              <a:buChar char="•"/>
            </a:pPr>
            <a:r>
              <a:rPr lang="en-IE" sz="1679" b="1" i="0" u="none" strike="noStrike" cap="none" dirty="0">
                <a:solidFill>
                  <a:srgbClr val="00B050"/>
                </a:solidFill>
                <a:latin typeface="Cambria" panose="02040503050406030204" pitchFamily="18" charset="0"/>
                <a:sym typeface="Calibri"/>
              </a:rPr>
              <a:t>Nairobi</a:t>
            </a:r>
          </a:p>
          <a:p>
            <a:pPr marL="1143000" marR="0" lvl="2" indent="-228600" algn="l" rtl="0">
              <a:lnSpc>
                <a:spcPct val="80000"/>
              </a:lnSpc>
              <a:spcBef>
                <a:spcPts val="336"/>
              </a:spcBef>
              <a:spcAft>
                <a:spcPts val="0"/>
              </a:spcAft>
              <a:buClr>
                <a:srgbClr val="FF0000"/>
              </a:buClr>
              <a:buSzPts val="1679"/>
              <a:buFont typeface="Arial"/>
              <a:buChar char="•"/>
            </a:pPr>
            <a:r>
              <a:rPr lang="en-IE" sz="1679" b="1" i="0" u="none" strike="noStrike" cap="none" dirty="0">
                <a:solidFill>
                  <a:srgbClr val="FF0000"/>
                </a:solidFill>
                <a:latin typeface="Cambria" panose="02040503050406030204" pitchFamily="18" charset="0"/>
                <a:sym typeface="Calibri"/>
              </a:rPr>
              <a:t>Nairobi - Centre</a:t>
            </a:r>
          </a:p>
          <a:p>
            <a:pPr marL="1143000" marR="0" lvl="2" indent="-228600" algn="l" rtl="0">
              <a:lnSpc>
                <a:spcPct val="80000"/>
              </a:lnSpc>
              <a:spcBef>
                <a:spcPts val="336"/>
              </a:spcBef>
              <a:spcAft>
                <a:spcPts val="0"/>
              </a:spcAft>
              <a:buClr>
                <a:srgbClr val="FF0000"/>
              </a:buClr>
              <a:buSzPts val="1679"/>
              <a:buFont typeface="Arial"/>
              <a:buChar char="•"/>
            </a:pPr>
            <a:r>
              <a:rPr lang="en-IE" sz="1679" b="1" i="0" u="none" strike="noStrike" cap="none" dirty="0">
                <a:solidFill>
                  <a:srgbClr val="FF0000"/>
                </a:solidFill>
                <a:latin typeface="Cambria" panose="02040503050406030204" pitchFamily="18" charset="0"/>
                <a:sym typeface="Calibri"/>
              </a:rPr>
              <a:t>Central Business District in Nairobi</a:t>
            </a:r>
          </a:p>
          <a:p>
            <a:pPr marL="1143000" marR="0" lvl="2" indent="-228600" algn="l" rtl="0">
              <a:lnSpc>
                <a:spcPct val="80000"/>
              </a:lnSpc>
              <a:spcBef>
                <a:spcPts val="336"/>
              </a:spcBef>
              <a:spcAft>
                <a:spcPts val="0"/>
              </a:spcAft>
              <a:buClr>
                <a:schemeClr val="dk1"/>
              </a:buClr>
              <a:buSzPts val="1680"/>
              <a:buFont typeface="Arial"/>
              <a:buNone/>
            </a:pPr>
            <a:endParaRPr sz="1679" b="0" i="0" u="none" strike="noStrike" cap="none" dirty="0">
              <a:solidFill>
                <a:schemeClr val="dk1"/>
              </a:solidFill>
              <a:latin typeface="Cambria" panose="02040503050406030204" pitchFamily="18" charset="0"/>
              <a:sym typeface="Calibri"/>
            </a:endParaRPr>
          </a:p>
          <a:p>
            <a:pPr marL="342900" marR="0" lvl="0" indent="-342900" algn="l" rtl="0">
              <a:lnSpc>
                <a:spcPct val="80000"/>
              </a:lnSpc>
              <a:spcBef>
                <a:spcPts val="448"/>
              </a:spcBef>
              <a:spcAft>
                <a:spcPts val="0"/>
              </a:spcAft>
              <a:buClr>
                <a:schemeClr val="dk1"/>
              </a:buClr>
              <a:buSzPts val="2240"/>
              <a:buFont typeface="Arial"/>
              <a:buNone/>
            </a:pPr>
            <a:endParaRPr sz="2240" b="0" i="0" u="none" strike="noStrike" cap="none" dirty="0">
              <a:solidFill>
                <a:schemeClr val="dk1"/>
              </a:solidFill>
              <a:latin typeface="Cambria" panose="02040503050406030204" pitchFamily="18" charset="0"/>
              <a:sym typeface="Calibri"/>
            </a:endParaRPr>
          </a:p>
          <a:p>
            <a:pPr marL="742950" marR="0" lvl="1" indent="-285750" algn="l" rtl="0">
              <a:lnSpc>
                <a:spcPct val="80000"/>
              </a:lnSpc>
              <a:spcBef>
                <a:spcPts val="392"/>
              </a:spcBef>
              <a:buClr>
                <a:schemeClr val="dk1"/>
              </a:buClr>
              <a:buSzPts val="1960"/>
              <a:buFont typeface="Arial"/>
              <a:buNone/>
            </a:pPr>
            <a:endParaRPr sz="1960" b="0" i="0" u="none" strike="noStrike" cap="none" dirty="0">
              <a:solidFill>
                <a:schemeClr val="dk1"/>
              </a:solidFill>
              <a:latin typeface="Cambria" panose="02040503050406030204" pitchFamily="18" charset="0"/>
              <a:sym typeface="Calibri"/>
            </a:endParaRPr>
          </a:p>
        </p:txBody>
      </p:sp>
      <p:sp>
        <p:nvSpPr>
          <p:cNvPr id="217" name="Shape 21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17</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0" marR="0" lvl="1" indent="0" algn="l" rtl="0">
              <a:spcBef>
                <a:spcPts val="0"/>
              </a:spcBef>
              <a:spcAft>
                <a:spcPts val="0"/>
              </a:spcAft>
              <a:buClr>
                <a:schemeClr val="dk1"/>
              </a:buClr>
              <a:buFont typeface="Arial"/>
              <a:buNone/>
            </a:pPr>
            <a:endParaRPr sz="2800" b="0" i="0" u="none" strike="noStrike" cap="none">
              <a:solidFill>
                <a:schemeClr val="dk1"/>
              </a:solidFill>
              <a:latin typeface="Calibri"/>
              <a:ea typeface="Calibri"/>
              <a:cs typeface="Calibri"/>
              <a:sym typeface="Calibri"/>
            </a:endParaRPr>
          </a:p>
          <a:p>
            <a:pPr marL="0" marR="0" lvl="1" indent="0" algn="l" rtl="0">
              <a:spcBef>
                <a:spcPts val="560"/>
              </a:spcBef>
              <a:spcAft>
                <a:spcPts val="0"/>
              </a:spcAft>
              <a:buClr>
                <a:schemeClr val="dk1"/>
              </a:buClr>
              <a:buFont typeface="Arial"/>
              <a:buNone/>
            </a:pPr>
            <a:endParaRPr sz="2800" b="0" i="0" u="none" strike="noStrike" cap="none">
              <a:solidFill>
                <a:schemeClr val="dk1"/>
              </a:solidFill>
              <a:latin typeface="Calibri"/>
              <a:ea typeface="Calibri"/>
              <a:cs typeface="Calibri"/>
              <a:sym typeface="Calibri"/>
            </a:endParaRPr>
          </a:p>
          <a:p>
            <a:pPr marL="0" marR="0" lvl="1" indent="0" algn="l" rtl="0">
              <a:spcBef>
                <a:spcPts val="560"/>
              </a:spcBef>
              <a:buClr>
                <a:schemeClr val="dk1"/>
              </a:buClr>
              <a:buFont typeface="Arial"/>
              <a:buNone/>
            </a:pPr>
            <a:endParaRPr sz="2800" b="0" i="0" u="none" strike="noStrike" cap="none">
              <a:solidFill>
                <a:schemeClr val="dk1"/>
              </a:solidFill>
              <a:latin typeface="Calibri"/>
              <a:ea typeface="Calibri"/>
              <a:cs typeface="Calibri"/>
              <a:sym typeface="Calibri"/>
            </a:endParaRPr>
          </a:p>
        </p:txBody>
      </p:sp>
      <p:sp>
        <p:nvSpPr>
          <p:cNvPr id="223" name="Shape 22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18</a:t>
            </a:fld>
            <a:endParaRPr lang="en-IE" sz="1200" b="0" i="0" u="none" strike="noStrike" cap="none">
              <a:solidFill>
                <a:srgbClr val="888888"/>
              </a:solidFill>
              <a:latin typeface="Calibri"/>
              <a:ea typeface="Calibri"/>
              <a:cs typeface="Calibri"/>
              <a:sym typeface="Calibri"/>
            </a:endParaRPr>
          </a:p>
        </p:txBody>
      </p:sp>
      <p:sp>
        <p:nvSpPr>
          <p:cNvPr id="224" name="Shape 224"/>
          <p:cNvSpPr txBox="1"/>
          <p:nvPr/>
        </p:nvSpPr>
        <p:spPr>
          <a:xfrm>
            <a:off x="1167008" y="531813"/>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ea typeface="Calibri"/>
                <a:cs typeface="Calibri"/>
                <a:sym typeface="Calibri"/>
              </a:rPr>
              <a:t>Searching – </a:t>
            </a:r>
            <a:r>
              <a:rPr lang="en-IE" sz="4400" b="1" i="0" u="none" strike="noStrike" cap="none" dirty="0">
                <a:solidFill>
                  <a:schemeClr val="dk1"/>
                </a:solidFill>
                <a:latin typeface="Cambria" panose="02040503050406030204" pitchFamily="18" charset="0"/>
                <a:ea typeface="Calibri"/>
                <a:cs typeface="Calibri"/>
                <a:sym typeface="Calibri"/>
              </a:rPr>
              <a:t>Coding</a:t>
            </a:r>
            <a:r>
              <a:rPr lang="en-IE" sz="4400" b="0" i="0" u="none" strike="noStrike" cap="none" dirty="0">
                <a:solidFill>
                  <a:schemeClr val="dk1"/>
                </a:solidFill>
                <a:latin typeface="Cambria" panose="02040503050406030204" pitchFamily="18" charset="0"/>
                <a:ea typeface="Calibri"/>
                <a:cs typeface="Calibri"/>
                <a:sym typeface="Calibri"/>
              </a:rPr>
              <a:t> – Reviewing</a:t>
            </a:r>
          </a:p>
        </p:txBody>
      </p:sp>
      <p:sp>
        <p:nvSpPr>
          <p:cNvPr id="225" name="Shape 225"/>
          <p:cNvSpPr txBox="1"/>
          <p:nvPr/>
        </p:nvSpPr>
        <p:spPr>
          <a:xfrm>
            <a:off x="609600" y="1752600"/>
            <a:ext cx="8229600" cy="4525963"/>
          </a:xfrm>
          <a:prstGeom prst="rect">
            <a:avLst/>
          </a:prstGeom>
          <a:noFill/>
          <a:ln>
            <a:noFill/>
          </a:ln>
        </p:spPr>
        <p:txBody>
          <a:bodyPr wrap="square" lIns="91425" tIns="45700" rIns="91425" bIns="45700" anchor="t" anchorCtr="0">
            <a:noAutofit/>
          </a:bodyPr>
          <a:lstStyle/>
          <a:p>
            <a:pPr marL="0" marR="0" lvl="1" indent="0" algn="ctr" rtl="0">
              <a:spcBef>
                <a:spcPts val="0"/>
              </a:spcBef>
              <a:spcAft>
                <a:spcPts val="0"/>
              </a:spcAft>
              <a:buClr>
                <a:schemeClr val="dk1"/>
              </a:buClr>
              <a:buFont typeface="Arial"/>
              <a:buNone/>
            </a:pPr>
            <a:r>
              <a:rPr lang="en-IE" sz="2590" b="1" i="0" u="sng" strike="noStrike" cap="none" dirty="0">
                <a:solidFill>
                  <a:schemeClr val="dk1"/>
                </a:solidFill>
                <a:latin typeface="Cambria" panose="02040503050406030204" pitchFamily="18" charset="0"/>
                <a:ea typeface="Calibri"/>
                <a:cs typeface="Calibri"/>
                <a:sym typeface="Calibri"/>
              </a:rPr>
              <a:t>Coding previous events</a:t>
            </a:r>
          </a:p>
          <a:p>
            <a:pPr marL="457200" marR="0" lvl="1" indent="-457200" algn="l" rtl="0">
              <a:spcBef>
                <a:spcPts val="518"/>
              </a:spcBef>
              <a:spcAft>
                <a:spcPts val="0"/>
              </a:spcAft>
              <a:buClr>
                <a:schemeClr val="dk1"/>
              </a:buClr>
              <a:buSzPts val="2590"/>
              <a:buFont typeface="Arial"/>
              <a:buChar char="•"/>
            </a:pPr>
            <a:r>
              <a:rPr lang="en-IE" sz="2590" b="0" i="0" u="none" strike="noStrike" cap="none" dirty="0">
                <a:solidFill>
                  <a:schemeClr val="dk1"/>
                </a:solidFill>
                <a:latin typeface="Cambria" panose="02040503050406030204" pitchFamily="18" charset="0"/>
                <a:ea typeface="Calibri"/>
                <a:cs typeface="Calibri"/>
                <a:sym typeface="Calibri"/>
              </a:rPr>
              <a:t>If you come across an event that was missed or wasn’t reported in a previous coding week, you can code it in your weekly submission. </a:t>
            </a:r>
          </a:p>
          <a:p>
            <a:pPr marL="457200" marR="0" lvl="1" indent="-457200" algn="l" rtl="0">
              <a:spcBef>
                <a:spcPts val="518"/>
              </a:spcBef>
              <a:spcAft>
                <a:spcPts val="0"/>
              </a:spcAft>
              <a:buClr>
                <a:schemeClr val="dk1"/>
              </a:buClr>
              <a:buSzPts val="2590"/>
              <a:buFont typeface="Arial"/>
              <a:buChar char="•"/>
            </a:pPr>
            <a:r>
              <a:rPr lang="en-IE" sz="2590" b="0" i="0" u="none" strike="noStrike" cap="none" dirty="0">
                <a:solidFill>
                  <a:schemeClr val="dk1"/>
                </a:solidFill>
                <a:latin typeface="Cambria" panose="02040503050406030204" pitchFamily="18" charset="0"/>
                <a:ea typeface="Calibri"/>
                <a:cs typeface="Calibri"/>
                <a:sym typeface="Calibri"/>
              </a:rPr>
              <a:t>e.g. If you are coding from 22</a:t>
            </a:r>
            <a:r>
              <a:rPr lang="en-IE" sz="2590" b="0" i="0" u="none" strike="noStrike" cap="none" baseline="30000" dirty="0">
                <a:solidFill>
                  <a:schemeClr val="dk1"/>
                </a:solidFill>
                <a:latin typeface="Cambria" panose="02040503050406030204" pitchFamily="18" charset="0"/>
                <a:ea typeface="Calibri"/>
                <a:cs typeface="Calibri"/>
                <a:sym typeface="Calibri"/>
              </a:rPr>
              <a:t>nd</a:t>
            </a:r>
            <a:r>
              <a:rPr lang="en-IE" sz="2590" b="0" i="0" u="none" strike="noStrike" cap="none" dirty="0">
                <a:solidFill>
                  <a:schemeClr val="dk1"/>
                </a:solidFill>
                <a:latin typeface="Cambria" panose="02040503050406030204" pitchFamily="18" charset="0"/>
                <a:ea typeface="Calibri"/>
                <a:cs typeface="Calibri"/>
                <a:sym typeface="Calibri"/>
              </a:rPr>
              <a:t>-28</a:t>
            </a:r>
            <a:r>
              <a:rPr lang="en-IE" sz="2590" b="0" i="0" u="none" strike="noStrike" cap="none" baseline="30000" dirty="0">
                <a:solidFill>
                  <a:schemeClr val="dk1"/>
                </a:solidFill>
                <a:latin typeface="Cambria" panose="02040503050406030204" pitchFamily="18" charset="0"/>
                <a:ea typeface="Calibri"/>
                <a:cs typeface="Calibri"/>
                <a:sym typeface="Calibri"/>
              </a:rPr>
              <a:t>th</a:t>
            </a:r>
            <a:r>
              <a:rPr lang="en-IE" sz="2590" b="0" i="0" u="none" strike="noStrike" cap="none" dirty="0">
                <a:solidFill>
                  <a:schemeClr val="dk1"/>
                </a:solidFill>
                <a:latin typeface="Cambria" panose="02040503050406030204" pitchFamily="18" charset="0"/>
                <a:ea typeface="Calibri"/>
                <a:cs typeface="Calibri"/>
                <a:sym typeface="Calibri"/>
              </a:rPr>
              <a:t> March 2015 and you find an event on 20</a:t>
            </a:r>
            <a:r>
              <a:rPr lang="en-IE" sz="2590" b="0" i="0" u="none" strike="noStrike" cap="none" baseline="30000" dirty="0">
                <a:solidFill>
                  <a:schemeClr val="dk1"/>
                </a:solidFill>
                <a:latin typeface="Cambria" panose="02040503050406030204" pitchFamily="18" charset="0"/>
                <a:ea typeface="Calibri"/>
                <a:cs typeface="Calibri"/>
                <a:sym typeface="Calibri"/>
              </a:rPr>
              <a:t>th</a:t>
            </a:r>
            <a:r>
              <a:rPr lang="en-IE" sz="2590" b="0" i="0" u="none" strike="noStrike" cap="none" dirty="0">
                <a:solidFill>
                  <a:schemeClr val="dk1"/>
                </a:solidFill>
                <a:latin typeface="Cambria" panose="02040503050406030204" pitchFamily="18" charset="0"/>
                <a:ea typeface="Calibri"/>
                <a:cs typeface="Calibri"/>
                <a:sym typeface="Calibri"/>
              </a:rPr>
              <a:t> March that doesn’t appear in the ACLED dataset. </a:t>
            </a:r>
          </a:p>
          <a:p>
            <a:pPr marL="457200" marR="0" lvl="1" indent="-457200" algn="l" rtl="0">
              <a:spcBef>
                <a:spcPts val="518"/>
              </a:spcBef>
              <a:spcAft>
                <a:spcPts val="0"/>
              </a:spcAft>
              <a:buClr>
                <a:schemeClr val="dk1"/>
              </a:buClr>
              <a:buSzPts val="2590"/>
              <a:buFont typeface="Arial"/>
              <a:buChar char="•"/>
            </a:pPr>
            <a:r>
              <a:rPr lang="en-IE" sz="2590" b="0" i="0" u="none" strike="noStrike" cap="none" dirty="0">
                <a:solidFill>
                  <a:schemeClr val="dk1"/>
                </a:solidFill>
                <a:latin typeface="Cambria" panose="02040503050406030204" pitchFamily="18" charset="0"/>
                <a:ea typeface="Calibri"/>
                <a:cs typeface="Calibri"/>
                <a:sym typeface="Calibri"/>
              </a:rPr>
              <a:t>Check to confirm the event hasn’t already been coded.</a:t>
            </a:r>
          </a:p>
          <a:p>
            <a:pPr marL="457200" marR="0" lvl="1" indent="-457200" algn="l" rtl="0">
              <a:spcBef>
                <a:spcPts val="518"/>
              </a:spcBef>
              <a:buClr>
                <a:schemeClr val="dk1"/>
              </a:buClr>
              <a:buSzPts val="2590"/>
              <a:buFont typeface="Arial"/>
              <a:buChar char="•"/>
            </a:pPr>
            <a:r>
              <a:rPr lang="en-IE" sz="2590" b="0" i="0" u="none" strike="noStrike" cap="none" dirty="0">
                <a:solidFill>
                  <a:schemeClr val="dk1"/>
                </a:solidFill>
                <a:latin typeface="Cambria" panose="02040503050406030204" pitchFamily="18" charset="0"/>
                <a:ea typeface="Calibri"/>
                <a:cs typeface="Calibri"/>
                <a:sym typeface="Calibri"/>
              </a:rPr>
              <a:t>Code the event as normal and highlight the whole row in </a:t>
            </a:r>
            <a:r>
              <a:rPr lang="en-IE" sz="2590" b="1" i="0" u="none" strike="noStrike" cap="none" dirty="0">
                <a:solidFill>
                  <a:schemeClr val="accent1"/>
                </a:solidFill>
                <a:latin typeface="Cambria" panose="02040503050406030204" pitchFamily="18" charset="0"/>
                <a:ea typeface="Calibri"/>
                <a:cs typeface="Calibri"/>
                <a:sym typeface="Calibri"/>
              </a:rPr>
              <a:t>blue</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0" marR="0" lvl="1" indent="0" algn="l" rtl="0">
              <a:spcBef>
                <a:spcPts val="0"/>
              </a:spcBef>
              <a:spcAft>
                <a:spcPts val="0"/>
              </a:spcAft>
              <a:buClr>
                <a:schemeClr val="dk1"/>
              </a:buClr>
              <a:buFont typeface="Arial"/>
              <a:buNone/>
            </a:pPr>
            <a:endParaRPr sz="2800" b="0" i="0" u="none" strike="noStrike" cap="none">
              <a:solidFill>
                <a:schemeClr val="dk1"/>
              </a:solidFill>
              <a:latin typeface="Calibri"/>
              <a:ea typeface="Calibri"/>
              <a:cs typeface="Calibri"/>
              <a:sym typeface="Calibri"/>
            </a:endParaRPr>
          </a:p>
          <a:p>
            <a:pPr marL="0" marR="0" lvl="1" indent="0" algn="l" rtl="0">
              <a:spcBef>
                <a:spcPts val="560"/>
              </a:spcBef>
              <a:spcAft>
                <a:spcPts val="0"/>
              </a:spcAft>
              <a:buClr>
                <a:schemeClr val="dk1"/>
              </a:buClr>
              <a:buFont typeface="Arial"/>
              <a:buNone/>
            </a:pPr>
            <a:endParaRPr sz="2800" b="0" i="0" u="none" strike="noStrike" cap="none">
              <a:solidFill>
                <a:schemeClr val="dk1"/>
              </a:solidFill>
              <a:latin typeface="Calibri"/>
              <a:ea typeface="Calibri"/>
              <a:cs typeface="Calibri"/>
              <a:sym typeface="Calibri"/>
            </a:endParaRPr>
          </a:p>
          <a:p>
            <a:pPr marL="0" marR="0" lvl="1" indent="0" algn="l" rtl="0">
              <a:spcBef>
                <a:spcPts val="560"/>
              </a:spcBef>
              <a:buClr>
                <a:schemeClr val="dk1"/>
              </a:buClr>
              <a:buFont typeface="Arial"/>
              <a:buNone/>
            </a:pPr>
            <a:endParaRPr sz="2800" b="0" i="0" u="none" strike="noStrike" cap="none">
              <a:solidFill>
                <a:schemeClr val="dk1"/>
              </a:solidFill>
              <a:latin typeface="Calibri"/>
              <a:ea typeface="Calibri"/>
              <a:cs typeface="Calibri"/>
              <a:sym typeface="Calibri"/>
            </a:endParaRPr>
          </a:p>
        </p:txBody>
      </p:sp>
      <p:sp>
        <p:nvSpPr>
          <p:cNvPr id="231" name="Shape 231"/>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19</a:t>
            </a:fld>
            <a:endParaRPr lang="en-IE" sz="1200" b="0" i="0" u="none" strike="noStrike" cap="none">
              <a:solidFill>
                <a:srgbClr val="888888"/>
              </a:solidFill>
              <a:latin typeface="Calibri"/>
              <a:ea typeface="Calibri"/>
              <a:cs typeface="Calibri"/>
              <a:sym typeface="Calibri"/>
            </a:endParaRPr>
          </a:p>
        </p:txBody>
      </p:sp>
      <p:sp>
        <p:nvSpPr>
          <p:cNvPr id="232" name="Shape 232"/>
          <p:cNvSpPr txBox="1"/>
          <p:nvPr/>
        </p:nvSpPr>
        <p:spPr>
          <a:xfrm>
            <a:off x="1154482" y="482725"/>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ea typeface="Calibri"/>
                <a:cs typeface="Calibri"/>
                <a:sym typeface="Calibri"/>
              </a:rPr>
              <a:t>Searching – </a:t>
            </a:r>
            <a:r>
              <a:rPr lang="en-IE" sz="4400" b="1" i="0" u="none" strike="noStrike" cap="none" dirty="0">
                <a:solidFill>
                  <a:schemeClr val="dk1"/>
                </a:solidFill>
                <a:latin typeface="Cambria" panose="02040503050406030204" pitchFamily="18" charset="0"/>
                <a:ea typeface="Calibri"/>
                <a:cs typeface="Calibri"/>
                <a:sym typeface="Calibri"/>
              </a:rPr>
              <a:t>Coding</a:t>
            </a:r>
            <a:r>
              <a:rPr lang="en-IE" sz="4400" b="0" i="0" u="none" strike="noStrike" cap="none" dirty="0">
                <a:solidFill>
                  <a:schemeClr val="dk1"/>
                </a:solidFill>
                <a:latin typeface="Cambria" panose="02040503050406030204" pitchFamily="18" charset="0"/>
                <a:ea typeface="Calibri"/>
                <a:cs typeface="Calibri"/>
                <a:sym typeface="Calibri"/>
              </a:rPr>
              <a:t> – Reviewing</a:t>
            </a:r>
          </a:p>
        </p:txBody>
      </p:sp>
      <p:sp>
        <p:nvSpPr>
          <p:cNvPr id="233" name="Shape 233"/>
          <p:cNvSpPr txBox="1"/>
          <p:nvPr/>
        </p:nvSpPr>
        <p:spPr>
          <a:xfrm>
            <a:off x="609600" y="1752600"/>
            <a:ext cx="8229600" cy="4525963"/>
          </a:xfrm>
          <a:prstGeom prst="rect">
            <a:avLst/>
          </a:prstGeom>
          <a:noFill/>
          <a:ln>
            <a:noFill/>
          </a:ln>
        </p:spPr>
        <p:txBody>
          <a:bodyPr wrap="square" lIns="91425" tIns="45700" rIns="91425" bIns="45700" anchor="t" anchorCtr="0">
            <a:noAutofit/>
          </a:bodyPr>
          <a:lstStyle/>
          <a:p>
            <a:pPr marL="0" marR="0" lvl="1" indent="0" algn="ctr" rtl="0">
              <a:spcBef>
                <a:spcPts val="0"/>
              </a:spcBef>
              <a:spcAft>
                <a:spcPts val="0"/>
              </a:spcAft>
              <a:buClr>
                <a:schemeClr val="dk1"/>
              </a:buClr>
              <a:buFont typeface="Arial"/>
              <a:buNone/>
            </a:pPr>
            <a:r>
              <a:rPr lang="en-IE" sz="2800" b="1" i="0" u="sng" strike="noStrike" cap="none" dirty="0">
                <a:solidFill>
                  <a:schemeClr val="dk1"/>
                </a:solidFill>
                <a:latin typeface="Cambria" panose="02040503050406030204" pitchFamily="18" charset="0"/>
                <a:ea typeface="Calibri"/>
                <a:cs typeface="Calibri"/>
                <a:sym typeface="Calibri"/>
              </a:rPr>
              <a:t>Coding previous events</a:t>
            </a:r>
          </a:p>
          <a:p>
            <a:pPr marL="0" marR="0" lvl="1" indent="0" algn="ctr" rtl="0">
              <a:spcBef>
                <a:spcPts val="560"/>
              </a:spcBef>
              <a:buClr>
                <a:schemeClr val="dk1"/>
              </a:buClr>
              <a:buFont typeface="Arial"/>
              <a:buNone/>
            </a:pPr>
            <a:endParaRPr sz="2800" b="1" i="0" u="sng" strike="noStrike" cap="none" dirty="0">
              <a:solidFill>
                <a:schemeClr val="dk1"/>
              </a:solidFill>
              <a:latin typeface="Cambria" panose="02040503050406030204" pitchFamily="18" charset="0"/>
              <a:ea typeface="Calibri"/>
              <a:cs typeface="Calibri"/>
              <a:sym typeface="Calibri"/>
            </a:endParaRPr>
          </a:p>
        </p:txBody>
      </p:sp>
      <p:pic>
        <p:nvPicPr>
          <p:cNvPr id="234" name="Shape 234"/>
          <p:cNvPicPr preferRelativeResize="0"/>
          <p:nvPr/>
        </p:nvPicPr>
        <p:blipFill rotWithShape="1">
          <a:blip r:embed="rId3">
            <a:alphaModFix/>
          </a:blip>
          <a:srcRect/>
          <a:stretch/>
        </p:blipFill>
        <p:spPr>
          <a:xfrm>
            <a:off x="35496" y="2996951"/>
            <a:ext cx="9032270" cy="1018629"/>
          </a:xfrm>
          <a:prstGeom prst="rect">
            <a:avLst/>
          </a:prstGeom>
          <a:noFill/>
          <a:ln>
            <a:noFill/>
          </a:ln>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How the Project Works</a:t>
            </a:r>
          </a:p>
        </p:txBody>
      </p:sp>
      <p:sp>
        <p:nvSpPr>
          <p:cNvPr id="99" name="Shape 99"/>
          <p:cNvSpPr txBox="1">
            <a:spLocks noGrp="1"/>
          </p:cNvSpPr>
          <p:nvPr>
            <p:ph type="body" idx="1"/>
          </p:nvPr>
        </p:nvSpPr>
        <p:spPr>
          <a:xfrm>
            <a:off x="457200" y="1600200"/>
            <a:ext cx="8363272" cy="4525963"/>
          </a:xfrm>
          <a:prstGeom prst="rect">
            <a:avLst/>
          </a:prstGeom>
          <a:noFill/>
          <a:ln>
            <a:noFill/>
          </a:ln>
        </p:spPr>
        <p:txBody>
          <a:bodyPr wrap="square" lIns="91425" tIns="45700" rIns="91425" bIns="45700" anchor="t" anchorCtr="0">
            <a:noAutofit/>
          </a:bodyPr>
          <a:lstStyle/>
          <a:p>
            <a:pPr marL="342900" marR="0" lvl="0" indent="-304800" algn="l" rtl="0">
              <a:lnSpc>
                <a:spcPct val="90000"/>
              </a:lnSpc>
              <a:spcBef>
                <a:spcPts val="0"/>
              </a:spcBef>
              <a:spcAft>
                <a:spcPts val="0"/>
              </a:spcAft>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ACLED covers political violence in all African countries on a weekly basis</a:t>
            </a:r>
            <a:r>
              <a:rPr lang="en-IE" sz="2600" dirty="0">
                <a:latin typeface="Cambria" panose="02040503050406030204" pitchFamily="18" charset="0"/>
              </a:rPr>
              <a:t>, and in South and Southeast Asia on a monthly basis.</a:t>
            </a:r>
          </a:p>
          <a:p>
            <a:pPr marL="342900" marR="0" lvl="0" indent="-304800" algn="l" rtl="0">
              <a:lnSpc>
                <a:spcPct val="90000"/>
              </a:lnSpc>
              <a:spcBef>
                <a:spcPts val="0"/>
              </a:spcBef>
              <a:spcAft>
                <a:spcPts val="0"/>
              </a:spcAft>
              <a:buClr>
                <a:schemeClr val="dk1"/>
              </a:buClr>
              <a:buSzPts val="2600"/>
              <a:buFont typeface="Arial"/>
              <a:buChar char="•"/>
            </a:pPr>
            <a:r>
              <a:rPr lang="en-IE" sz="2600" dirty="0">
                <a:latin typeface="Cambria" panose="02040503050406030204" pitchFamily="18" charset="0"/>
              </a:rPr>
              <a:t>ACLED is now extending its coverage to Middle East countries.</a:t>
            </a:r>
          </a:p>
          <a:p>
            <a:pPr marL="342900" marR="0" lvl="0" indent="-304800" algn="l" rtl="0">
              <a:lnSpc>
                <a:spcPct val="90000"/>
              </a:lnSpc>
              <a:spcBef>
                <a:spcPts val="640"/>
              </a:spcBef>
              <a:spcAft>
                <a:spcPts val="0"/>
              </a:spcAft>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All team members are allocated a sub-set of countries for which they are responsible.</a:t>
            </a:r>
          </a:p>
          <a:p>
            <a:pPr marL="342900" marR="0" lvl="0" indent="-304800" algn="l" rtl="0">
              <a:lnSpc>
                <a:spcPct val="90000"/>
              </a:lnSpc>
              <a:spcBef>
                <a:spcPts val="640"/>
              </a:spcBef>
              <a:spcAft>
                <a:spcPts val="0"/>
              </a:spcAft>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All data is submitted every </a:t>
            </a:r>
            <a:r>
              <a:rPr lang="en-IE" sz="2600" b="1" i="0" u="none" strike="noStrike" cap="none" dirty="0">
                <a:solidFill>
                  <a:schemeClr val="dk1"/>
                </a:solidFill>
                <a:latin typeface="Cambria" panose="02040503050406030204" pitchFamily="18" charset="0"/>
                <a:sym typeface="Calibri"/>
              </a:rPr>
              <a:t>Sunday</a:t>
            </a:r>
            <a:r>
              <a:rPr lang="en-IE" sz="2600" b="0" i="0" u="none" strike="noStrike" cap="none" dirty="0">
                <a:solidFill>
                  <a:schemeClr val="dk1"/>
                </a:solidFill>
                <a:latin typeface="Cambria" panose="02040503050406030204" pitchFamily="18" charset="0"/>
                <a:sym typeface="Calibri"/>
              </a:rPr>
              <a:t>, covering the preceding </a:t>
            </a:r>
            <a:r>
              <a:rPr lang="en-IE" sz="2600" b="1" i="0" u="none" strike="noStrike" cap="none" dirty="0">
                <a:solidFill>
                  <a:schemeClr val="dk1"/>
                </a:solidFill>
                <a:latin typeface="Cambria" panose="02040503050406030204" pitchFamily="18" charset="0"/>
                <a:sym typeface="Calibri"/>
              </a:rPr>
              <a:t>Saturday – Saturday</a:t>
            </a:r>
            <a:r>
              <a:rPr lang="en-IE" sz="2600" b="0" i="0" u="none" strike="noStrike" cap="none" dirty="0">
                <a:solidFill>
                  <a:schemeClr val="dk1"/>
                </a:solidFill>
                <a:latin typeface="Cambria" panose="02040503050406030204" pitchFamily="18" charset="0"/>
                <a:sym typeface="Calibri"/>
              </a:rPr>
              <a:t> period.</a:t>
            </a:r>
          </a:p>
          <a:p>
            <a:pPr marL="342900" marR="0" lvl="0" indent="-304800" algn="l" rtl="0">
              <a:lnSpc>
                <a:spcPct val="90000"/>
              </a:lnSpc>
              <a:spcBef>
                <a:spcPts val="640"/>
              </a:spcBef>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Team members use a standard search term, a tailored list of sources, and a standard Excel template for coding.</a:t>
            </a:r>
          </a:p>
        </p:txBody>
      </p:sp>
      <p:sp>
        <p:nvSpPr>
          <p:cNvPr id="100" name="Shape 10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0" marR="0" lvl="1" indent="0" algn="l" rtl="0">
              <a:spcBef>
                <a:spcPts val="0"/>
              </a:spcBef>
              <a:spcAft>
                <a:spcPts val="0"/>
              </a:spcAft>
              <a:buClr>
                <a:schemeClr val="dk1"/>
              </a:buClr>
              <a:buFont typeface="Arial"/>
              <a:buNone/>
            </a:pPr>
            <a:endParaRPr sz="2800" b="0" i="0" u="none" strike="noStrike" cap="none">
              <a:solidFill>
                <a:schemeClr val="dk1"/>
              </a:solidFill>
              <a:latin typeface="Calibri"/>
              <a:ea typeface="Calibri"/>
              <a:cs typeface="Calibri"/>
              <a:sym typeface="Calibri"/>
            </a:endParaRPr>
          </a:p>
          <a:p>
            <a:pPr marL="0" marR="0" lvl="1" indent="0" algn="l" rtl="0">
              <a:spcBef>
                <a:spcPts val="560"/>
              </a:spcBef>
              <a:spcAft>
                <a:spcPts val="0"/>
              </a:spcAft>
              <a:buClr>
                <a:schemeClr val="dk1"/>
              </a:buClr>
              <a:buFont typeface="Arial"/>
              <a:buNone/>
            </a:pPr>
            <a:endParaRPr sz="2800" b="0" i="0" u="none" strike="noStrike" cap="none">
              <a:solidFill>
                <a:schemeClr val="dk1"/>
              </a:solidFill>
              <a:latin typeface="Calibri"/>
              <a:ea typeface="Calibri"/>
              <a:cs typeface="Calibri"/>
              <a:sym typeface="Calibri"/>
            </a:endParaRPr>
          </a:p>
          <a:p>
            <a:pPr marL="0" marR="0" lvl="1" indent="0" algn="l" rtl="0">
              <a:spcBef>
                <a:spcPts val="560"/>
              </a:spcBef>
              <a:buClr>
                <a:schemeClr val="dk1"/>
              </a:buClr>
              <a:buFont typeface="Arial"/>
              <a:buNone/>
            </a:pPr>
            <a:endParaRPr sz="2800" b="0" i="0" u="none" strike="noStrike" cap="none">
              <a:solidFill>
                <a:schemeClr val="dk1"/>
              </a:solidFill>
              <a:latin typeface="Calibri"/>
              <a:ea typeface="Calibri"/>
              <a:cs typeface="Calibri"/>
              <a:sym typeface="Calibri"/>
            </a:endParaRPr>
          </a:p>
        </p:txBody>
      </p:sp>
      <p:sp>
        <p:nvSpPr>
          <p:cNvPr id="240" name="Shape 24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20</a:t>
            </a:fld>
            <a:endParaRPr lang="en-IE" sz="1200" b="0" i="0" u="none" strike="noStrike" cap="none">
              <a:solidFill>
                <a:srgbClr val="888888"/>
              </a:solidFill>
              <a:latin typeface="Calibri"/>
              <a:ea typeface="Calibri"/>
              <a:cs typeface="Calibri"/>
              <a:sym typeface="Calibri"/>
            </a:endParaRPr>
          </a:p>
        </p:txBody>
      </p:sp>
      <p:sp>
        <p:nvSpPr>
          <p:cNvPr id="241" name="Shape 241"/>
          <p:cNvSpPr txBox="1"/>
          <p:nvPr/>
        </p:nvSpPr>
        <p:spPr>
          <a:xfrm>
            <a:off x="1246340" y="531813"/>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ea typeface="Calibri"/>
                <a:cs typeface="Calibri"/>
                <a:sym typeface="Calibri"/>
              </a:rPr>
              <a:t>Searching – </a:t>
            </a:r>
            <a:r>
              <a:rPr lang="en-IE" sz="4400" b="1" i="0" u="none" strike="noStrike" cap="none" dirty="0">
                <a:solidFill>
                  <a:schemeClr val="dk1"/>
                </a:solidFill>
                <a:latin typeface="Cambria" panose="02040503050406030204" pitchFamily="18" charset="0"/>
                <a:ea typeface="Calibri"/>
                <a:cs typeface="Calibri"/>
                <a:sym typeface="Calibri"/>
              </a:rPr>
              <a:t>Coding</a:t>
            </a:r>
            <a:r>
              <a:rPr lang="en-IE" sz="4400" b="0" i="0" u="none" strike="noStrike" cap="none" dirty="0">
                <a:solidFill>
                  <a:schemeClr val="dk1"/>
                </a:solidFill>
                <a:latin typeface="Cambria" panose="02040503050406030204" pitchFamily="18" charset="0"/>
                <a:ea typeface="Calibri"/>
                <a:cs typeface="Calibri"/>
                <a:sym typeface="Calibri"/>
              </a:rPr>
              <a:t> – Reviewing</a:t>
            </a:r>
          </a:p>
        </p:txBody>
      </p:sp>
      <p:sp>
        <p:nvSpPr>
          <p:cNvPr id="242" name="Shape 242"/>
          <p:cNvSpPr txBox="1"/>
          <p:nvPr/>
        </p:nvSpPr>
        <p:spPr>
          <a:xfrm>
            <a:off x="609600" y="1752600"/>
            <a:ext cx="8229600" cy="4525963"/>
          </a:xfrm>
          <a:prstGeom prst="rect">
            <a:avLst/>
          </a:prstGeom>
          <a:noFill/>
          <a:ln>
            <a:noFill/>
          </a:ln>
        </p:spPr>
        <p:txBody>
          <a:bodyPr wrap="square" lIns="91425" tIns="45700" rIns="91425" bIns="45700" anchor="t" anchorCtr="0">
            <a:noAutofit/>
          </a:bodyPr>
          <a:lstStyle/>
          <a:p>
            <a:pPr marL="0" marR="0" lvl="1" indent="0" algn="ctr" rtl="0">
              <a:lnSpc>
                <a:spcPct val="90000"/>
              </a:lnSpc>
              <a:spcBef>
                <a:spcPts val="0"/>
              </a:spcBef>
              <a:spcAft>
                <a:spcPts val="0"/>
              </a:spcAft>
              <a:buClr>
                <a:schemeClr val="dk1"/>
              </a:buClr>
              <a:buFont typeface="Arial"/>
              <a:buNone/>
            </a:pPr>
            <a:r>
              <a:rPr lang="en-IE" sz="2590" b="1" i="0" u="sng" strike="noStrike" cap="none" dirty="0" smtClean="0">
                <a:solidFill>
                  <a:schemeClr val="dk1"/>
                </a:solidFill>
                <a:latin typeface="Cambria" panose="02040503050406030204" pitchFamily="18" charset="0"/>
                <a:ea typeface="Calibri"/>
                <a:cs typeface="Calibri"/>
                <a:sym typeface="Calibri"/>
              </a:rPr>
              <a:t>Updated events</a:t>
            </a:r>
          </a:p>
          <a:p>
            <a:pPr marL="457200" marR="0" lvl="1" indent="-457200" algn="l" rtl="0">
              <a:lnSpc>
                <a:spcPct val="90000"/>
              </a:lnSpc>
              <a:spcBef>
                <a:spcPts val="518"/>
              </a:spcBef>
              <a:spcAft>
                <a:spcPts val="0"/>
              </a:spcAft>
              <a:buClr>
                <a:schemeClr val="dk1"/>
              </a:buClr>
              <a:buSzPts val="2590"/>
              <a:buFont typeface="Arial"/>
              <a:buChar char="•"/>
            </a:pPr>
            <a:r>
              <a:rPr lang="en-IE" sz="2590" b="0" i="0" u="none" strike="noStrike" cap="none" dirty="0" smtClean="0">
                <a:solidFill>
                  <a:schemeClr val="dk1"/>
                </a:solidFill>
                <a:latin typeface="Cambria" panose="02040503050406030204" pitchFamily="18" charset="0"/>
                <a:ea typeface="Calibri"/>
                <a:cs typeface="Calibri"/>
                <a:sym typeface="Calibri"/>
              </a:rPr>
              <a:t>If you find additional information on an event previously coded in the ACLED dataset, you can propose amendments to that event. </a:t>
            </a:r>
          </a:p>
          <a:p>
            <a:pPr marL="457200" marR="0" lvl="1" indent="-457200" algn="l" rtl="0">
              <a:lnSpc>
                <a:spcPct val="90000"/>
              </a:lnSpc>
              <a:spcBef>
                <a:spcPts val="518"/>
              </a:spcBef>
              <a:spcAft>
                <a:spcPts val="0"/>
              </a:spcAft>
              <a:buClr>
                <a:schemeClr val="dk1"/>
              </a:buClr>
              <a:buSzPts val="2590"/>
              <a:buFont typeface="Arial"/>
              <a:buChar char="•"/>
            </a:pPr>
            <a:r>
              <a:rPr lang="en-IE" sz="2590" b="0" i="0" u="none" strike="noStrike" cap="none" dirty="0" smtClean="0">
                <a:solidFill>
                  <a:schemeClr val="dk1"/>
                </a:solidFill>
                <a:latin typeface="Cambria" panose="02040503050406030204" pitchFamily="18" charset="0"/>
                <a:ea typeface="Calibri"/>
                <a:cs typeface="Calibri"/>
                <a:sym typeface="Calibri"/>
              </a:rPr>
              <a:t>Search for the event in the </a:t>
            </a:r>
            <a:r>
              <a:rPr lang="en-IE" sz="2590" b="0" i="0" u="none" strike="noStrike" cap="none" dirty="0" err="1" smtClean="0">
                <a:solidFill>
                  <a:schemeClr val="dk1"/>
                </a:solidFill>
                <a:latin typeface="Cambria" panose="02040503050406030204" pitchFamily="18" charset="0"/>
                <a:ea typeface="Calibri"/>
                <a:cs typeface="Calibri"/>
                <a:sym typeface="Calibri"/>
              </a:rPr>
              <a:t>AllAfrica</a:t>
            </a:r>
            <a:r>
              <a:rPr lang="en-IE" sz="2590" b="0" i="0" u="none" strike="noStrike" cap="none" dirty="0" smtClean="0">
                <a:solidFill>
                  <a:schemeClr val="dk1"/>
                </a:solidFill>
                <a:latin typeface="Cambria" panose="02040503050406030204" pitchFamily="18" charset="0"/>
                <a:ea typeface="Calibri"/>
                <a:cs typeface="Calibri"/>
                <a:sym typeface="Calibri"/>
              </a:rPr>
              <a:t> Running File (2015-)</a:t>
            </a:r>
          </a:p>
          <a:p>
            <a:pPr marL="857250" marR="0" lvl="2" indent="-463550" algn="l" rtl="0">
              <a:lnSpc>
                <a:spcPct val="90000"/>
              </a:lnSpc>
              <a:spcBef>
                <a:spcPts val="444"/>
              </a:spcBef>
              <a:spcAft>
                <a:spcPts val="0"/>
              </a:spcAft>
              <a:buClr>
                <a:schemeClr val="dk1"/>
              </a:buClr>
              <a:buSzPts val="2220"/>
              <a:buFont typeface="Arial"/>
              <a:buChar char="-"/>
            </a:pPr>
            <a:r>
              <a:rPr lang="en-IE" sz="2220" b="0" i="0" u="none" strike="noStrike" cap="none" dirty="0" smtClean="0">
                <a:solidFill>
                  <a:schemeClr val="dk1"/>
                </a:solidFill>
                <a:latin typeface="Cambria" panose="02040503050406030204" pitchFamily="18" charset="0"/>
                <a:ea typeface="Calibri"/>
                <a:cs typeface="Calibri"/>
                <a:sym typeface="Calibri"/>
              </a:rPr>
              <a:t>Copy the whole row of data including the EVENT_ID (e.g. 326RTA)</a:t>
            </a:r>
          </a:p>
          <a:p>
            <a:pPr marL="857250" marR="0" lvl="2" indent="-463550" algn="l" rtl="0">
              <a:lnSpc>
                <a:spcPct val="90000"/>
              </a:lnSpc>
              <a:spcBef>
                <a:spcPts val="444"/>
              </a:spcBef>
              <a:spcAft>
                <a:spcPts val="0"/>
              </a:spcAft>
              <a:buClr>
                <a:schemeClr val="dk1"/>
              </a:buClr>
              <a:buSzPts val="2220"/>
              <a:buFont typeface="Arial"/>
              <a:buChar char="-"/>
            </a:pPr>
            <a:r>
              <a:rPr lang="en-IE" sz="2220" b="0" i="0" u="none" strike="noStrike" cap="none" dirty="0" smtClean="0">
                <a:solidFill>
                  <a:schemeClr val="dk1"/>
                </a:solidFill>
                <a:latin typeface="Cambria" panose="02040503050406030204" pitchFamily="18" charset="0"/>
                <a:ea typeface="Calibri"/>
                <a:cs typeface="Calibri"/>
                <a:sym typeface="Calibri"/>
              </a:rPr>
              <a:t>Paste into current weekly Excel sheet and make the necessary changes</a:t>
            </a:r>
          </a:p>
          <a:p>
            <a:pPr marL="857250" marR="0" lvl="2" indent="-463550" algn="l" rtl="0">
              <a:lnSpc>
                <a:spcPct val="90000"/>
              </a:lnSpc>
              <a:spcBef>
                <a:spcPts val="444"/>
              </a:spcBef>
              <a:spcAft>
                <a:spcPts val="0"/>
              </a:spcAft>
              <a:buClr>
                <a:schemeClr val="dk1"/>
              </a:buClr>
              <a:buSzPts val="2220"/>
              <a:buFont typeface="Arial"/>
              <a:buChar char="-"/>
            </a:pPr>
            <a:r>
              <a:rPr lang="en-IE" sz="2220" b="0" i="0" u="none" strike="noStrike" cap="none" dirty="0" smtClean="0">
                <a:solidFill>
                  <a:schemeClr val="dk1"/>
                </a:solidFill>
                <a:latin typeface="Cambria" panose="02040503050406030204" pitchFamily="18" charset="0"/>
                <a:ea typeface="Calibri"/>
                <a:cs typeface="Calibri"/>
                <a:sym typeface="Calibri"/>
              </a:rPr>
              <a:t>Highlight the whole cell in </a:t>
            </a:r>
            <a:r>
              <a:rPr lang="en-IE" sz="2220" b="1" i="0" u="none" strike="noStrike" cap="none" dirty="0" smtClean="0">
                <a:solidFill>
                  <a:srgbClr val="FF0000"/>
                </a:solidFill>
                <a:latin typeface="Cambria" panose="02040503050406030204" pitchFamily="18" charset="0"/>
                <a:ea typeface="Calibri"/>
                <a:cs typeface="Calibri"/>
                <a:sym typeface="Calibri"/>
              </a:rPr>
              <a:t>red</a:t>
            </a:r>
          </a:p>
          <a:p>
            <a:pPr marL="857250" marR="0" lvl="2" indent="-463550" algn="l" rtl="0">
              <a:lnSpc>
                <a:spcPct val="90000"/>
              </a:lnSpc>
              <a:spcBef>
                <a:spcPts val="444"/>
              </a:spcBef>
              <a:buClr>
                <a:schemeClr val="dk1"/>
              </a:buClr>
              <a:buSzPts val="2220"/>
              <a:buFont typeface="Arial"/>
              <a:buChar char="-"/>
            </a:pPr>
            <a:r>
              <a:rPr lang="en-IE" sz="2220" b="0" i="0" u="none" strike="noStrike" cap="none" dirty="0" smtClean="0">
                <a:solidFill>
                  <a:schemeClr val="dk1"/>
                </a:solidFill>
                <a:latin typeface="Cambria" panose="02040503050406030204" pitchFamily="18" charset="0"/>
                <a:ea typeface="Calibri"/>
                <a:cs typeface="Calibri"/>
                <a:sym typeface="Calibri"/>
              </a:rPr>
              <a:t>Make a note of the changes you made and why in your weekly cover mail. </a:t>
            </a:r>
            <a:endParaRPr lang="en-IE" sz="2220" b="0" i="0" u="none" strike="noStrike" cap="none" dirty="0">
              <a:solidFill>
                <a:schemeClr val="dk1"/>
              </a:solidFill>
              <a:latin typeface="Cambria" panose="02040503050406030204" pitchFamily="18" charset="0"/>
              <a:ea typeface="Calibri"/>
              <a:cs typeface="Calibri"/>
              <a:sym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0" marR="0" lvl="1" indent="0" algn="l" rtl="0">
              <a:spcBef>
                <a:spcPts val="0"/>
              </a:spcBef>
              <a:spcAft>
                <a:spcPts val="0"/>
              </a:spcAft>
              <a:buClr>
                <a:schemeClr val="dk1"/>
              </a:buClr>
              <a:buFont typeface="Arial"/>
              <a:buNone/>
            </a:pPr>
            <a:endParaRPr sz="2800" b="0" i="0" u="none" strike="noStrike" cap="none">
              <a:solidFill>
                <a:schemeClr val="dk1"/>
              </a:solidFill>
              <a:latin typeface="Calibri"/>
              <a:ea typeface="Calibri"/>
              <a:cs typeface="Calibri"/>
              <a:sym typeface="Calibri"/>
            </a:endParaRPr>
          </a:p>
          <a:p>
            <a:pPr marL="0" marR="0" lvl="1" indent="0" algn="l" rtl="0">
              <a:spcBef>
                <a:spcPts val="560"/>
              </a:spcBef>
              <a:spcAft>
                <a:spcPts val="0"/>
              </a:spcAft>
              <a:buClr>
                <a:schemeClr val="dk1"/>
              </a:buClr>
              <a:buFont typeface="Arial"/>
              <a:buNone/>
            </a:pPr>
            <a:endParaRPr sz="2800" b="0" i="0" u="none" strike="noStrike" cap="none">
              <a:solidFill>
                <a:schemeClr val="dk1"/>
              </a:solidFill>
              <a:latin typeface="Calibri"/>
              <a:ea typeface="Calibri"/>
              <a:cs typeface="Calibri"/>
              <a:sym typeface="Calibri"/>
            </a:endParaRPr>
          </a:p>
          <a:p>
            <a:pPr marL="0" marR="0" lvl="1" indent="0" algn="l" rtl="0">
              <a:spcBef>
                <a:spcPts val="560"/>
              </a:spcBef>
              <a:buClr>
                <a:schemeClr val="dk1"/>
              </a:buClr>
              <a:buFont typeface="Arial"/>
              <a:buNone/>
            </a:pPr>
            <a:endParaRPr sz="2800" b="0" i="0" u="none" strike="noStrike" cap="none">
              <a:solidFill>
                <a:schemeClr val="dk1"/>
              </a:solidFill>
              <a:latin typeface="Calibri"/>
              <a:ea typeface="Calibri"/>
              <a:cs typeface="Calibri"/>
              <a:sym typeface="Calibri"/>
            </a:endParaRPr>
          </a:p>
        </p:txBody>
      </p:sp>
      <p:sp>
        <p:nvSpPr>
          <p:cNvPr id="248" name="Shape 248"/>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21</a:t>
            </a:fld>
            <a:endParaRPr lang="en-IE" sz="1200" b="0" i="0" u="none" strike="noStrike" cap="none">
              <a:solidFill>
                <a:srgbClr val="888888"/>
              </a:solidFill>
              <a:latin typeface="Calibri"/>
              <a:ea typeface="Calibri"/>
              <a:cs typeface="Calibri"/>
              <a:sym typeface="Calibri"/>
            </a:endParaRPr>
          </a:p>
        </p:txBody>
      </p:sp>
      <p:sp>
        <p:nvSpPr>
          <p:cNvPr id="249" name="Shape 249"/>
          <p:cNvSpPr txBox="1"/>
          <p:nvPr/>
        </p:nvSpPr>
        <p:spPr>
          <a:xfrm>
            <a:off x="1135694" y="50158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ea typeface="Calibri"/>
                <a:cs typeface="Calibri"/>
                <a:sym typeface="Calibri"/>
              </a:rPr>
              <a:t>Searching – </a:t>
            </a:r>
            <a:r>
              <a:rPr lang="en-IE" sz="4400" b="1" i="0" u="none" strike="noStrike" cap="none" dirty="0">
                <a:solidFill>
                  <a:schemeClr val="dk1"/>
                </a:solidFill>
                <a:latin typeface="Cambria" panose="02040503050406030204" pitchFamily="18" charset="0"/>
                <a:ea typeface="Calibri"/>
                <a:cs typeface="Calibri"/>
                <a:sym typeface="Calibri"/>
              </a:rPr>
              <a:t>Coding</a:t>
            </a:r>
            <a:r>
              <a:rPr lang="en-IE" sz="4400" b="0" i="0" u="none" strike="noStrike" cap="none" dirty="0">
                <a:solidFill>
                  <a:schemeClr val="dk1"/>
                </a:solidFill>
                <a:latin typeface="Cambria" panose="02040503050406030204" pitchFamily="18" charset="0"/>
                <a:ea typeface="Calibri"/>
                <a:cs typeface="Calibri"/>
                <a:sym typeface="Calibri"/>
              </a:rPr>
              <a:t> – Reviewing</a:t>
            </a:r>
          </a:p>
        </p:txBody>
      </p:sp>
      <p:sp>
        <p:nvSpPr>
          <p:cNvPr id="250" name="Shape 250"/>
          <p:cNvSpPr txBox="1"/>
          <p:nvPr/>
        </p:nvSpPr>
        <p:spPr>
          <a:xfrm>
            <a:off x="609600" y="1752600"/>
            <a:ext cx="8229600" cy="4525963"/>
          </a:xfrm>
          <a:prstGeom prst="rect">
            <a:avLst/>
          </a:prstGeom>
          <a:noFill/>
          <a:ln>
            <a:noFill/>
          </a:ln>
        </p:spPr>
        <p:txBody>
          <a:bodyPr wrap="square" lIns="91425" tIns="45700" rIns="91425" bIns="45700" anchor="t" anchorCtr="0">
            <a:noAutofit/>
          </a:bodyPr>
          <a:lstStyle/>
          <a:p>
            <a:pPr marL="0" marR="0" lvl="1" indent="0" algn="ctr" rtl="0">
              <a:spcBef>
                <a:spcPts val="0"/>
              </a:spcBef>
              <a:spcAft>
                <a:spcPts val="0"/>
              </a:spcAft>
              <a:buClr>
                <a:schemeClr val="dk1"/>
              </a:buClr>
              <a:buFont typeface="Arial"/>
              <a:buNone/>
            </a:pPr>
            <a:r>
              <a:rPr lang="en-IE" sz="2800" b="1" i="0" u="sng" strike="noStrike" cap="none">
                <a:solidFill>
                  <a:schemeClr val="dk1"/>
                </a:solidFill>
                <a:latin typeface="Calibri"/>
                <a:ea typeface="Calibri"/>
                <a:cs typeface="Calibri"/>
                <a:sym typeface="Calibri"/>
              </a:rPr>
              <a:t>Updated events</a:t>
            </a:r>
          </a:p>
          <a:p>
            <a:pPr marL="0" marR="0" lvl="1" indent="0" algn="ctr" rtl="0">
              <a:spcBef>
                <a:spcPts val="560"/>
              </a:spcBef>
              <a:buClr>
                <a:schemeClr val="dk1"/>
              </a:buClr>
              <a:buFont typeface="Arial"/>
              <a:buNone/>
            </a:pPr>
            <a:endParaRPr sz="2800" b="1" i="0" u="sng" strike="noStrike" cap="none">
              <a:solidFill>
                <a:schemeClr val="dk1"/>
              </a:solidFill>
              <a:latin typeface="Calibri"/>
              <a:ea typeface="Calibri"/>
              <a:cs typeface="Calibri"/>
              <a:sym typeface="Calibri"/>
            </a:endParaRPr>
          </a:p>
        </p:txBody>
      </p:sp>
      <p:pic>
        <p:nvPicPr>
          <p:cNvPr id="251" name="Shape 251"/>
          <p:cNvPicPr preferRelativeResize="0"/>
          <p:nvPr/>
        </p:nvPicPr>
        <p:blipFill rotWithShape="1">
          <a:blip r:embed="rId3">
            <a:alphaModFix/>
          </a:blip>
          <a:srcRect/>
          <a:stretch/>
        </p:blipFill>
        <p:spPr>
          <a:xfrm>
            <a:off x="233715" y="2780928"/>
            <a:ext cx="8875116" cy="429543"/>
          </a:xfrm>
          <a:prstGeom prst="rect">
            <a:avLst/>
          </a:prstGeom>
          <a:noFill/>
          <a:ln>
            <a:noFill/>
          </a:ln>
        </p:spPr>
      </p:pic>
      <p:sp>
        <p:nvSpPr>
          <p:cNvPr id="252" name="Shape 252"/>
          <p:cNvSpPr/>
          <p:nvPr/>
        </p:nvSpPr>
        <p:spPr>
          <a:xfrm>
            <a:off x="457200" y="2564904"/>
            <a:ext cx="874440" cy="504056"/>
          </a:xfrm>
          <a:prstGeom prst="ellipse">
            <a:avLst/>
          </a:prstGeom>
          <a:noFill/>
          <a:ln w="25400" cap="flat" cmpd="sng">
            <a:solidFill>
              <a:srgbClr val="FF0000"/>
            </a:solidFill>
            <a:prstDash val="solid"/>
            <a:round/>
            <a:headEnd type="none" w="med" len="med"/>
            <a:tailEnd type="none" w="med" len="med"/>
          </a:ln>
        </p:spPr>
        <p:txBody>
          <a:bodyPr wrap="square" lIns="91425" tIns="45700" rIns="91425" bIns="45700" anchor="ctr" anchorCtr="0">
            <a:noAutofit/>
          </a:bodyPr>
          <a:lstStyle/>
          <a:p>
            <a:pPr marL="0" marR="0" lvl="0" indent="0" algn="ctr" rtl="0">
              <a:spcBef>
                <a:spcPts val="0"/>
              </a:spcBef>
              <a:buNone/>
            </a:pPr>
            <a:endParaRPr sz="1800" b="0" i="0" u="none" strike="noStrike" cap="none">
              <a:solidFill>
                <a:schemeClr val="lt1"/>
              </a:solidFill>
              <a:latin typeface="Calibri"/>
              <a:ea typeface="Calibri"/>
              <a:cs typeface="Calibri"/>
              <a:sym typeface="Calibri"/>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1" indent="-342900" algn="l" rtl="0">
              <a:spcBef>
                <a:spcPts val="0"/>
              </a:spcBef>
              <a:spcAft>
                <a:spcPts val="0"/>
              </a:spcAft>
              <a:buClr>
                <a:schemeClr val="dk1"/>
              </a:buClr>
              <a:buSzPts val="2800"/>
              <a:buFont typeface="Arial"/>
              <a:buChar char="•"/>
            </a:pPr>
            <a:r>
              <a:rPr lang="en-IE" sz="2800" b="0" i="0" u="none" strike="noStrike" cap="none" dirty="0">
                <a:solidFill>
                  <a:schemeClr val="dk1"/>
                </a:solidFill>
                <a:latin typeface="Cambria" panose="02040503050406030204" pitchFamily="18" charset="0"/>
                <a:sym typeface="Calibri"/>
              </a:rPr>
              <a:t>If unsure about the coding of an event (question about relevance, actor format or similar), flag the event for review in </a:t>
            </a:r>
            <a:r>
              <a:rPr lang="en-IE" sz="2800" b="0" i="0" u="none" strike="noStrike" cap="none" dirty="0">
                <a:solidFill>
                  <a:srgbClr val="92D050"/>
                </a:solidFill>
                <a:latin typeface="Cambria" panose="02040503050406030204" pitchFamily="18" charset="0"/>
                <a:sym typeface="Calibri"/>
              </a:rPr>
              <a:t>green </a:t>
            </a:r>
            <a:r>
              <a:rPr lang="en-IE" sz="2800" b="0" i="0" u="none" strike="noStrike" cap="none" dirty="0">
                <a:solidFill>
                  <a:schemeClr val="dk1"/>
                </a:solidFill>
                <a:latin typeface="Cambria" panose="02040503050406030204" pitchFamily="18" charset="0"/>
                <a:sym typeface="Calibri"/>
              </a:rPr>
              <a:t>and note in cover mail</a:t>
            </a:r>
          </a:p>
          <a:p>
            <a:pPr marL="342900" marR="0" lvl="0" indent="-342900" algn="l" rtl="0">
              <a:spcBef>
                <a:spcPts val="640"/>
              </a:spcBef>
              <a:buClr>
                <a:schemeClr val="dk1"/>
              </a:buClr>
              <a:buSzPts val="3200"/>
              <a:buFont typeface="Arial"/>
              <a:buNone/>
            </a:pPr>
            <a:endParaRPr sz="3200" b="0" i="0" u="none" strike="noStrike" cap="none" dirty="0">
              <a:solidFill>
                <a:schemeClr val="dk1"/>
              </a:solidFill>
              <a:latin typeface="Cambria" panose="02040503050406030204" pitchFamily="18" charset="0"/>
              <a:sym typeface="Calibri"/>
            </a:endParaRPr>
          </a:p>
        </p:txBody>
      </p:sp>
      <p:sp>
        <p:nvSpPr>
          <p:cNvPr id="258" name="Shape 258"/>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22</a:t>
            </a:fld>
            <a:endParaRPr lang="en-IE" sz="1200" b="0" i="0" u="none" strike="noStrike" cap="none">
              <a:solidFill>
                <a:srgbClr val="888888"/>
              </a:solidFill>
              <a:latin typeface="Calibri"/>
              <a:ea typeface="Calibri"/>
              <a:cs typeface="Calibri"/>
              <a:sym typeface="Calibri"/>
            </a:endParaRPr>
          </a:p>
        </p:txBody>
      </p:sp>
      <p:pic>
        <p:nvPicPr>
          <p:cNvPr id="259" name="Shape 259"/>
          <p:cNvPicPr preferRelativeResize="0"/>
          <p:nvPr/>
        </p:nvPicPr>
        <p:blipFill rotWithShape="1">
          <a:blip r:embed="rId3">
            <a:alphaModFix/>
          </a:blip>
          <a:srcRect/>
          <a:stretch/>
        </p:blipFill>
        <p:spPr>
          <a:xfrm>
            <a:off x="614362" y="3098007"/>
            <a:ext cx="7915275" cy="2095500"/>
          </a:xfrm>
          <a:prstGeom prst="rect">
            <a:avLst/>
          </a:prstGeom>
          <a:noFill/>
          <a:ln>
            <a:noFill/>
          </a:ln>
        </p:spPr>
      </p:pic>
      <p:sp>
        <p:nvSpPr>
          <p:cNvPr id="260" name="Shape 260"/>
          <p:cNvSpPr txBox="1"/>
          <p:nvPr/>
        </p:nvSpPr>
        <p:spPr>
          <a:xfrm>
            <a:off x="1041748" y="533576"/>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ea typeface="Calibri"/>
                <a:cs typeface="Calibri"/>
                <a:sym typeface="Calibri"/>
              </a:rPr>
              <a:t>Searching – </a:t>
            </a:r>
            <a:r>
              <a:rPr lang="en-IE" sz="4400" b="1" i="0" u="none" strike="noStrike" cap="none" dirty="0">
                <a:solidFill>
                  <a:schemeClr val="dk1"/>
                </a:solidFill>
                <a:latin typeface="Cambria" panose="02040503050406030204" pitchFamily="18" charset="0"/>
                <a:ea typeface="Calibri"/>
                <a:cs typeface="Calibri"/>
                <a:sym typeface="Calibri"/>
              </a:rPr>
              <a:t>Coding</a:t>
            </a:r>
            <a:r>
              <a:rPr lang="en-IE" sz="4400" b="0" i="0" u="none" strike="noStrike" cap="none" dirty="0">
                <a:solidFill>
                  <a:schemeClr val="dk1"/>
                </a:solidFill>
                <a:latin typeface="Cambria" panose="02040503050406030204" pitchFamily="18" charset="0"/>
                <a:ea typeface="Calibri"/>
                <a:cs typeface="Calibri"/>
                <a:sym typeface="Calibri"/>
              </a:rPr>
              <a:t> – Reviewing</a:t>
            </a: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1246340" y="413358"/>
            <a:ext cx="7972816" cy="1073173"/>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Searching – </a:t>
            </a:r>
            <a:r>
              <a:rPr lang="en-IE" sz="4400" b="1" i="0" u="none" strike="noStrike" cap="none" dirty="0">
                <a:solidFill>
                  <a:schemeClr val="dk1"/>
                </a:solidFill>
                <a:latin typeface="Cambria" panose="02040503050406030204" pitchFamily="18" charset="0"/>
                <a:sym typeface="Calibri"/>
              </a:rPr>
              <a:t>Coding</a:t>
            </a:r>
            <a:r>
              <a:rPr lang="en-IE" sz="4400" b="0" i="0" u="none" strike="noStrike" cap="none" dirty="0">
                <a:solidFill>
                  <a:schemeClr val="dk1"/>
                </a:solidFill>
                <a:latin typeface="Cambria" panose="02040503050406030204" pitchFamily="18" charset="0"/>
                <a:sym typeface="Calibri"/>
              </a:rPr>
              <a:t> – Reviewing</a:t>
            </a:r>
          </a:p>
        </p:txBody>
      </p:sp>
      <p:sp>
        <p:nvSpPr>
          <p:cNvPr id="266" name="Shape 266"/>
          <p:cNvSpPr txBox="1">
            <a:spLocks noGrp="1"/>
          </p:cNvSpPr>
          <p:nvPr>
            <p:ph type="body" idx="1"/>
          </p:nvPr>
        </p:nvSpPr>
        <p:spPr>
          <a:xfrm>
            <a:off x="457200" y="1600200"/>
            <a:ext cx="8229600" cy="5069160"/>
          </a:xfrm>
          <a:prstGeom prst="rect">
            <a:avLst/>
          </a:prstGeom>
          <a:noFill/>
          <a:ln>
            <a:noFill/>
          </a:ln>
        </p:spPr>
        <p:txBody>
          <a:bodyPr wrap="square" lIns="91425" tIns="45700" rIns="91425" bIns="45700" anchor="t" anchorCtr="0">
            <a:noAutofit/>
          </a:bodyPr>
          <a:lstStyle/>
          <a:p>
            <a:pPr marL="514350" marR="0" lvl="0" indent="-514350" algn="l" rtl="0">
              <a:spcBef>
                <a:spcPts val="0"/>
              </a:spcBef>
              <a:spcAft>
                <a:spcPts val="0"/>
              </a:spcAft>
              <a:buClr>
                <a:schemeClr val="dk1"/>
              </a:buClr>
              <a:buSzPts val="3200"/>
              <a:buFont typeface="Arial"/>
              <a:buAutoNum type="arabicPeriod"/>
            </a:pPr>
            <a:r>
              <a:rPr lang="en-IE" sz="3200" b="0" i="0" u="none" strike="noStrike" cap="none" dirty="0">
                <a:solidFill>
                  <a:schemeClr val="dk1"/>
                </a:solidFill>
                <a:latin typeface="Cambria" panose="02040503050406030204" pitchFamily="18" charset="0"/>
                <a:sym typeface="Calibri"/>
              </a:rPr>
              <a:t>Previous events not already coded highlight the </a:t>
            </a:r>
            <a:r>
              <a:rPr lang="en-IE" sz="3200" b="0" i="0" u="sng" strike="noStrike" cap="none" dirty="0">
                <a:solidFill>
                  <a:schemeClr val="dk1"/>
                </a:solidFill>
                <a:latin typeface="Cambria" panose="02040503050406030204" pitchFamily="18" charset="0"/>
                <a:sym typeface="Calibri"/>
              </a:rPr>
              <a:t>whole row </a:t>
            </a:r>
            <a:r>
              <a:rPr lang="en-IE" sz="3200" b="0" i="0" u="none" strike="noStrike" cap="none" dirty="0">
                <a:solidFill>
                  <a:schemeClr val="dk1"/>
                </a:solidFill>
                <a:latin typeface="Cambria" panose="02040503050406030204" pitchFamily="18" charset="0"/>
                <a:sym typeface="Calibri"/>
              </a:rPr>
              <a:t>in </a:t>
            </a:r>
            <a:r>
              <a:rPr lang="en-IE" sz="3200" b="1" i="0" u="none" strike="noStrike" cap="none" dirty="0">
                <a:solidFill>
                  <a:schemeClr val="accent1"/>
                </a:solidFill>
                <a:latin typeface="Cambria" panose="02040503050406030204" pitchFamily="18" charset="0"/>
                <a:sym typeface="Calibri"/>
              </a:rPr>
              <a:t>blue</a:t>
            </a:r>
            <a:r>
              <a:rPr lang="en-IE" sz="3200" b="0" i="0" u="none" strike="noStrike" cap="none" dirty="0">
                <a:solidFill>
                  <a:schemeClr val="dk1"/>
                </a:solidFill>
                <a:latin typeface="Cambria" panose="02040503050406030204" pitchFamily="18" charset="0"/>
                <a:sym typeface="Calibri"/>
              </a:rPr>
              <a:t>.</a:t>
            </a:r>
          </a:p>
          <a:p>
            <a:pPr marL="514350" marR="0" lvl="0" indent="-514350" algn="l" rtl="0">
              <a:spcBef>
                <a:spcPts val="640"/>
              </a:spcBef>
              <a:spcAft>
                <a:spcPts val="0"/>
              </a:spcAft>
              <a:buClr>
                <a:schemeClr val="dk1"/>
              </a:buClr>
              <a:buSzPts val="3200"/>
              <a:buFont typeface="Arial"/>
              <a:buAutoNum type="arabicPeriod"/>
            </a:pPr>
            <a:r>
              <a:rPr lang="en-IE" sz="3200" b="0" i="0" u="none" strike="noStrike" cap="none" dirty="0">
                <a:solidFill>
                  <a:schemeClr val="dk1"/>
                </a:solidFill>
                <a:latin typeface="Cambria" panose="02040503050406030204" pitchFamily="18" charset="0"/>
                <a:sym typeface="Calibri"/>
              </a:rPr>
              <a:t>Events that you have updated/changed highlight the </a:t>
            </a:r>
            <a:r>
              <a:rPr lang="en-IE" sz="3200" b="0" i="0" u="sng" strike="noStrike" cap="none" dirty="0">
                <a:solidFill>
                  <a:schemeClr val="dk1"/>
                </a:solidFill>
                <a:latin typeface="Cambria" panose="02040503050406030204" pitchFamily="18" charset="0"/>
                <a:sym typeface="Calibri"/>
              </a:rPr>
              <a:t>whole row </a:t>
            </a:r>
            <a:r>
              <a:rPr lang="en-IE" sz="3200" b="0" i="0" u="none" strike="noStrike" cap="none" dirty="0">
                <a:solidFill>
                  <a:schemeClr val="dk1"/>
                </a:solidFill>
                <a:latin typeface="Cambria" panose="02040503050406030204" pitchFamily="18" charset="0"/>
                <a:sym typeface="Calibri"/>
              </a:rPr>
              <a:t>in </a:t>
            </a:r>
            <a:r>
              <a:rPr lang="en-IE" sz="3200" b="1" i="0" u="none" strike="noStrike" cap="none" dirty="0">
                <a:solidFill>
                  <a:srgbClr val="FF0000"/>
                </a:solidFill>
                <a:latin typeface="Cambria" panose="02040503050406030204" pitchFamily="18" charset="0"/>
                <a:sym typeface="Calibri"/>
              </a:rPr>
              <a:t>red</a:t>
            </a:r>
            <a:r>
              <a:rPr lang="en-IE" sz="3200" b="0" i="0" u="none" strike="noStrike" cap="none" dirty="0">
                <a:solidFill>
                  <a:schemeClr val="dk1"/>
                </a:solidFill>
                <a:latin typeface="Cambria" panose="02040503050406030204" pitchFamily="18" charset="0"/>
                <a:sym typeface="Calibri"/>
              </a:rPr>
              <a:t>.</a:t>
            </a:r>
          </a:p>
          <a:p>
            <a:pPr marL="514350" marR="0" lvl="0" indent="-514350" algn="l" rtl="0">
              <a:spcBef>
                <a:spcPts val="640"/>
              </a:spcBef>
              <a:spcAft>
                <a:spcPts val="0"/>
              </a:spcAft>
              <a:buClr>
                <a:schemeClr val="dk1"/>
              </a:buClr>
              <a:buSzPts val="3200"/>
              <a:buFont typeface="Arial"/>
              <a:buAutoNum type="arabicPeriod"/>
            </a:pPr>
            <a:r>
              <a:rPr lang="en-IE" sz="3200" b="0" i="0" u="none" strike="noStrike" cap="none" dirty="0">
                <a:solidFill>
                  <a:schemeClr val="dk1"/>
                </a:solidFill>
                <a:latin typeface="Cambria" panose="02040503050406030204" pitchFamily="18" charset="0"/>
                <a:sym typeface="Calibri"/>
              </a:rPr>
              <a:t>Events that you are unsure </a:t>
            </a:r>
            <a:r>
              <a:rPr lang="en-IE" sz="3200" b="0" i="0" u="none" strike="noStrike" cap="none" dirty="0" smtClean="0">
                <a:solidFill>
                  <a:schemeClr val="dk1"/>
                </a:solidFill>
                <a:latin typeface="Cambria" panose="02040503050406030204" pitchFamily="18" charset="0"/>
                <a:sym typeface="Calibri"/>
              </a:rPr>
              <a:t>how </a:t>
            </a:r>
            <a:r>
              <a:rPr lang="en-IE" sz="3200" b="0" i="0" u="none" strike="noStrike" cap="none" dirty="0">
                <a:solidFill>
                  <a:schemeClr val="dk1"/>
                </a:solidFill>
                <a:latin typeface="Cambria" panose="02040503050406030204" pitchFamily="18" charset="0"/>
                <a:sym typeface="Calibri"/>
              </a:rPr>
              <a:t>to code/whether they should be coded highlight the </a:t>
            </a:r>
            <a:r>
              <a:rPr lang="en-IE" sz="3200" b="0" i="0" u="sng" strike="noStrike" cap="none" dirty="0">
                <a:solidFill>
                  <a:schemeClr val="dk1"/>
                </a:solidFill>
                <a:latin typeface="Cambria" panose="02040503050406030204" pitchFamily="18" charset="0"/>
                <a:sym typeface="Calibri"/>
              </a:rPr>
              <a:t>whole row</a:t>
            </a:r>
            <a:r>
              <a:rPr lang="en-IE" sz="3200" b="0" i="0" u="none" strike="noStrike" cap="none" dirty="0">
                <a:solidFill>
                  <a:schemeClr val="dk1"/>
                </a:solidFill>
                <a:latin typeface="Cambria" panose="02040503050406030204" pitchFamily="18" charset="0"/>
                <a:sym typeface="Calibri"/>
              </a:rPr>
              <a:t> in </a:t>
            </a:r>
            <a:r>
              <a:rPr lang="en-IE" sz="3200" b="1" i="0" u="none" strike="noStrike" cap="none" dirty="0">
                <a:solidFill>
                  <a:schemeClr val="accent3"/>
                </a:solidFill>
                <a:latin typeface="Cambria" panose="02040503050406030204" pitchFamily="18" charset="0"/>
                <a:sym typeface="Calibri"/>
              </a:rPr>
              <a:t>green</a:t>
            </a:r>
            <a:r>
              <a:rPr lang="en-IE" sz="3200" b="0" i="0" u="none" strike="noStrike" cap="none" dirty="0">
                <a:solidFill>
                  <a:schemeClr val="dk1"/>
                </a:solidFill>
                <a:latin typeface="Cambria" panose="02040503050406030204" pitchFamily="18" charset="0"/>
                <a:sym typeface="Calibri"/>
              </a:rPr>
              <a:t>.</a:t>
            </a:r>
          </a:p>
          <a:p>
            <a:pPr marL="514350" marR="0" lvl="0" indent="-514350" algn="l" rtl="0">
              <a:spcBef>
                <a:spcPts val="640"/>
              </a:spcBef>
              <a:buClr>
                <a:schemeClr val="dk1"/>
              </a:buClr>
              <a:buSzPts val="3200"/>
              <a:buFont typeface="Arial"/>
              <a:buAutoNum type="arabicPeriod"/>
            </a:pPr>
            <a:r>
              <a:rPr lang="en-IE" sz="3200" b="0" i="0" u="none" strike="noStrike" cap="none" dirty="0">
                <a:solidFill>
                  <a:schemeClr val="dk1"/>
                </a:solidFill>
                <a:latin typeface="Cambria" panose="02040503050406030204" pitchFamily="18" charset="0"/>
                <a:sym typeface="Calibri"/>
              </a:rPr>
              <a:t>When coding new actors, highlight the </a:t>
            </a:r>
            <a:r>
              <a:rPr lang="en-IE" sz="3200" b="0" i="0" u="sng" strike="noStrike" cap="none" dirty="0">
                <a:solidFill>
                  <a:schemeClr val="dk1"/>
                </a:solidFill>
                <a:latin typeface="Cambria" panose="02040503050406030204" pitchFamily="18" charset="0"/>
                <a:sym typeface="Calibri"/>
              </a:rPr>
              <a:t>cell</a:t>
            </a:r>
            <a:r>
              <a:rPr lang="en-IE" sz="3200" b="0" i="0" u="none" strike="noStrike" cap="none" dirty="0">
                <a:solidFill>
                  <a:schemeClr val="dk1"/>
                </a:solidFill>
                <a:latin typeface="Cambria" panose="02040503050406030204" pitchFamily="18" charset="0"/>
                <a:sym typeface="Calibri"/>
              </a:rPr>
              <a:t> in </a:t>
            </a:r>
            <a:r>
              <a:rPr lang="en-IE" sz="3200" b="1" i="0" u="none" strike="noStrike" cap="none" dirty="0">
                <a:solidFill>
                  <a:srgbClr val="FFFF00"/>
                </a:solidFill>
                <a:latin typeface="Cambria" panose="02040503050406030204" pitchFamily="18" charset="0"/>
                <a:sym typeface="Calibri"/>
              </a:rPr>
              <a:t>yellow</a:t>
            </a:r>
            <a:r>
              <a:rPr lang="en-IE" sz="3200" b="0" i="0" u="none" strike="noStrike" cap="none" dirty="0">
                <a:solidFill>
                  <a:schemeClr val="dk1"/>
                </a:solidFill>
                <a:latin typeface="Cambria" panose="02040503050406030204" pitchFamily="18" charset="0"/>
                <a:sym typeface="Calibri"/>
              </a:rPr>
              <a:t>.</a:t>
            </a:r>
          </a:p>
        </p:txBody>
      </p:sp>
      <p:sp>
        <p:nvSpPr>
          <p:cNvPr id="267" name="Shape 26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23</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1008345" y="457200"/>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Searching – </a:t>
            </a:r>
            <a:r>
              <a:rPr lang="en-IE" sz="4400" b="1" i="0" u="none" strike="noStrike" cap="none" dirty="0">
                <a:solidFill>
                  <a:schemeClr val="dk1"/>
                </a:solidFill>
                <a:latin typeface="Cambria" panose="02040503050406030204" pitchFamily="18" charset="0"/>
                <a:sym typeface="Calibri"/>
              </a:rPr>
              <a:t>Coding</a:t>
            </a:r>
            <a:r>
              <a:rPr lang="en-IE" sz="4400" b="0" i="0" u="none" strike="noStrike" cap="none" dirty="0">
                <a:solidFill>
                  <a:schemeClr val="dk1"/>
                </a:solidFill>
                <a:latin typeface="Cambria" panose="02040503050406030204" pitchFamily="18" charset="0"/>
                <a:sym typeface="Calibri"/>
              </a:rPr>
              <a:t> – Reviewing</a:t>
            </a:r>
          </a:p>
        </p:txBody>
      </p:sp>
      <p:sp>
        <p:nvSpPr>
          <p:cNvPr id="273" name="Shape 273"/>
          <p:cNvSpPr txBox="1">
            <a:spLocks noGrp="1"/>
          </p:cNvSpPr>
          <p:nvPr>
            <p:ph type="body" idx="1"/>
          </p:nvPr>
        </p:nvSpPr>
        <p:spPr>
          <a:xfrm>
            <a:off x="457200" y="1600200"/>
            <a:ext cx="8229600" cy="5257800"/>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IE" sz="3200" b="0" i="0" u="none" strike="noStrike" cap="none" dirty="0">
                <a:solidFill>
                  <a:schemeClr val="dk1"/>
                </a:solidFill>
                <a:latin typeface="Cambria" panose="02040503050406030204" pitchFamily="18" charset="0"/>
                <a:sym typeface="Calibri"/>
              </a:rPr>
              <a:t>When coding save a new file for every week (please do not add to previously submitted data).</a:t>
            </a:r>
          </a:p>
          <a:p>
            <a:pPr marL="342900" marR="0" lvl="0" indent="-342900" algn="l" rtl="0">
              <a:spcBef>
                <a:spcPts val="640"/>
              </a:spcBef>
              <a:spcAft>
                <a:spcPts val="0"/>
              </a:spcAft>
              <a:buClr>
                <a:schemeClr val="dk1"/>
              </a:buClr>
              <a:buSzPts val="3200"/>
              <a:buFont typeface="Arial"/>
              <a:buChar char="•"/>
            </a:pPr>
            <a:r>
              <a:rPr lang="en-IE" sz="3200" b="0" i="0" u="none" strike="noStrike" cap="none" dirty="0">
                <a:solidFill>
                  <a:schemeClr val="dk1"/>
                </a:solidFill>
                <a:latin typeface="Cambria" panose="02040503050406030204" pitchFamily="18" charset="0"/>
                <a:sym typeface="Calibri"/>
              </a:rPr>
              <a:t>Save your files in the file name format in the FAQs:</a:t>
            </a:r>
          </a:p>
          <a:p>
            <a:pPr marL="0" marR="0" lvl="0" indent="0" algn="ctr" rtl="0">
              <a:spcBef>
                <a:spcPts val="640"/>
              </a:spcBef>
              <a:spcAft>
                <a:spcPts val="0"/>
              </a:spcAft>
              <a:buClr>
                <a:schemeClr val="dk1"/>
              </a:buClr>
              <a:buFont typeface="Arial"/>
              <a:buNone/>
            </a:pPr>
            <a:r>
              <a:rPr lang="en-IE" sz="3200" b="1" i="0" u="none" strike="noStrike" cap="none" dirty="0">
                <a:solidFill>
                  <a:schemeClr val="dk1"/>
                </a:solidFill>
                <a:latin typeface="Cambria" panose="02040503050406030204" pitchFamily="18" charset="0"/>
                <a:sym typeface="Calibri"/>
              </a:rPr>
              <a:t>COUNTRY_YYYYMMDD to YYYYMMDD_INITIALS</a:t>
            </a:r>
          </a:p>
          <a:p>
            <a:pPr marL="342900" marR="0" lvl="0" indent="-342900" algn="l" rtl="0">
              <a:spcBef>
                <a:spcPts val="640"/>
              </a:spcBef>
              <a:spcAft>
                <a:spcPts val="0"/>
              </a:spcAft>
              <a:buClr>
                <a:schemeClr val="dk1"/>
              </a:buClr>
              <a:buSzPts val="3200"/>
              <a:buFont typeface="Arial"/>
              <a:buChar char="•"/>
            </a:pPr>
            <a:r>
              <a:rPr lang="en-IE" sz="3200" b="0" i="0" u="none" strike="noStrike" cap="none" dirty="0">
                <a:solidFill>
                  <a:schemeClr val="dk1"/>
                </a:solidFill>
                <a:latin typeface="Cambria" panose="02040503050406030204" pitchFamily="18" charset="0"/>
                <a:sym typeface="Calibri"/>
              </a:rPr>
              <a:t>Keep a record of your source material (a Word doc) and submit this alongside your data file.</a:t>
            </a:r>
          </a:p>
          <a:p>
            <a:pPr marL="342900" marR="0" lvl="0" indent="-342900" algn="l" rtl="0">
              <a:spcBef>
                <a:spcPts val="640"/>
              </a:spcBef>
              <a:buClr>
                <a:schemeClr val="dk1"/>
              </a:buClr>
              <a:buSzPts val="3200"/>
              <a:buFont typeface="Arial"/>
              <a:buNone/>
            </a:pPr>
            <a:endParaRPr sz="3200" b="0" i="0" u="none" strike="noStrike" cap="none" dirty="0">
              <a:solidFill>
                <a:schemeClr val="dk1"/>
              </a:solidFill>
              <a:latin typeface="Cambria" panose="02040503050406030204" pitchFamily="18" charset="0"/>
              <a:sym typeface="Calibri"/>
            </a:endParaRPr>
          </a:p>
        </p:txBody>
      </p:sp>
      <p:sp>
        <p:nvSpPr>
          <p:cNvPr id="274" name="Shape 274"/>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24</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1102291" y="457200"/>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Searching – Coding – </a:t>
            </a:r>
            <a:r>
              <a:rPr lang="en-IE" sz="4400" b="1" i="0" u="none" strike="noStrike" cap="none" dirty="0">
                <a:solidFill>
                  <a:schemeClr val="dk1"/>
                </a:solidFill>
                <a:latin typeface="Cambria" panose="02040503050406030204" pitchFamily="18" charset="0"/>
                <a:sym typeface="Calibri"/>
              </a:rPr>
              <a:t>Reviewing</a:t>
            </a:r>
          </a:p>
        </p:txBody>
      </p:sp>
      <p:sp>
        <p:nvSpPr>
          <p:cNvPr id="280" name="Shape 280"/>
          <p:cNvSpPr txBox="1">
            <a:spLocks noGrp="1"/>
          </p:cNvSpPr>
          <p:nvPr>
            <p:ph type="body" idx="1"/>
          </p:nvPr>
        </p:nvSpPr>
        <p:spPr>
          <a:xfrm>
            <a:off x="457200" y="1600200"/>
            <a:ext cx="8229600" cy="5257800"/>
          </a:xfrm>
          <a:prstGeom prst="rect">
            <a:avLst/>
          </a:prstGeom>
          <a:noFill/>
          <a:ln>
            <a:noFill/>
          </a:ln>
        </p:spPr>
        <p:txBody>
          <a:bodyPr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960"/>
              <a:buFont typeface="Arial"/>
              <a:buChar char="•"/>
            </a:pPr>
            <a:r>
              <a:rPr lang="en-IE" sz="2960" b="0" i="0" u="none" strike="noStrike" cap="none" dirty="0">
                <a:solidFill>
                  <a:schemeClr val="dk1"/>
                </a:solidFill>
                <a:latin typeface="Cambria" panose="02040503050406030204" pitchFamily="18" charset="0"/>
                <a:sym typeface="Calibri"/>
              </a:rPr>
              <a:t>Use the </a:t>
            </a:r>
            <a:r>
              <a:rPr lang="en-IE" sz="2960" b="1" i="0" u="none" strike="noStrike" cap="none" dirty="0">
                <a:solidFill>
                  <a:schemeClr val="dk1"/>
                </a:solidFill>
                <a:latin typeface="Cambria" panose="02040503050406030204" pitchFamily="18" charset="0"/>
                <a:sym typeface="Calibri"/>
              </a:rPr>
              <a:t>‘Sort’ and ‘Filter’ functions </a:t>
            </a:r>
            <a:r>
              <a:rPr lang="en-IE" sz="2960" b="0" i="0" u="none" strike="noStrike" cap="none" dirty="0">
                <a:solidFill>
                  <a:schemeClr val="dk1"/>
                </a:solidFill>
                <a:latin typeface="Cambria" panose="02040503050406030204" pitchFamily="18" charset="0"/>
                <a:sym typeface="Calibri"/>
              </a:rPr>
              <a:t>to review your file for accuracy before submitting.</a:t>
            </a:r>
          </a:p>
          <a:p>
            <a:pPr marL="742950" marR="0" lvl="1" indent="-285750" algn="l" rtl="0">
              <a:lnSpc>
                <a:spcPct val="90000"/>
              </a:lnSpc>
              <a:spcBef>
                <a:spcPts val="518"/>
              </a:spcBef>
              <a:spcAft>
                <a:spcPts val="0"/>
              </a:spcAft>
              <a:buClr>
                <a:schemeClr val="dk1"/>
              </a:buClr>
              <a:buSzPts val="2590"/>
              <a:buFont typeface="Arial"/>
              <a:buChar char="–"/>
            </a:pPr>
            <a:r>
              <a:rPr lang="en-IE" sz="2590" b="0" i="0" u="none" strike="noStrike" cap="none" dirty="0">
                <a:solidFill>
                  <a:schemeClr val="dk1"/>
                </a:solidFill>
                <a:latin typeface="Cambria" panose="02040503050406030204" pitchFamily="18" charset="0"/>
                <a:sym typeface="Calibri"/>
              </a:rPr>
              <a:t>Check that all dates are formatted correctly; </a:t>
            </a:r>
          </a:p>
          <a:p>
            <a:pPr marL="742950" marR="0" lvl="1" indent="-285750" algn="l" rtl="0">
              <a:lnSpc>
                <a:spcPct val="90000"/>
              </a:lnSpc>
              <a:spcBef>
                <a:spcPts val="518"/>
              </a:spcBef>
              <a:spcAft>
                <a:spcPts val="0"/>
              </a:spcAft>
              <a:buClr>
                <a:schemeClr val="dk1"/>
              </a:buClr>
              <a:buSzPts val="2590"/>
              <a:buFont typeface="Arial"/>
              <a:buChar char="–"/>
            </a:pPr>
            <a:r>
              <a:rPr lang="en-IE" sz="2590" b="0" i="0" u="none" strike="noStrike" cap="none" dirty="0">
                <a:solidFill>
                  <a:schemeClr val="dk1"/>
                </a:solidFill>
                <a:latin typeface="Cambria" panose="02040503050406030204" pitchFamily="18" charset="0"/>
                <a:sym typeface="Calibri"/>
              </a:rPr>
              <a:t>Event types are spelled consistently; </a:t>
            </a:r>
          </a:p>
          <a:p>
            <a:pPr marL="742950" marR="0" lvl="1" indent="-285750" algn="l" rtl="0">
              <a:lnSpc>
                <a:spcPct val="90000"/>
              </a:lnSpc>
              <a:spcBef>
                <a:spcPts val="518"/>
              </a:spcBef>
              <a:spcAft>
                <a:spcPts val="0"/>
              </a:spcAft>
              <a:buClr>
                <a:schemeClr val="dk1"/>
              </a:buClr>
              <a:buSzPts val="2590"/>
              <a:buFont typeface="Arial"/>
              <a:buChar char="–"/>
            </a:pPr>
            <a:r>
              <a:rPr lang="en-IE" sz="2590" b="0" i="0" u="none" strike="noStrike" cap="none" dirty="0">
                <a:solidFill>
                  <a:schemeClr val="dk1"/>
                </a:solidFill>
                <a:latin typeface="Cambria" panose="02040503050406030204" pitchFamily="18" charset="0"/>
                <a:sym typeface="Calibri"/>
              </a:rPr>
              <a:t>Actors and actor types are consistent and correct; </a:t>
            </a:r>
          </a:p>
          <a:p>
            <a:pPr marL="742950" marR="0" lvl="1" indent="-285750" algn="l" rtl="0">
              <a:lnSpc>
                <a:spcPct val="90000"/>
              </a:lnSpc>
              <a:spcBef>
                <a:spcPts val="518"/>
              </a:spcBef>
              <a:spcAft>
                <a:spcPts val="0"/>
              </a:spcAft>
              <a:buClr>
                <a:schemeClr val="dk1"/>
              </a:buClr>
              <a:buSzPts val="2590"/>
              <a:buFont typeface="Arial"/>
              <a:buChar char="–"/>
            </a:pPr>
            <a:r>
              <a:rPr lang="en-IE" sz="2590" b="0" i="0" u="none" strike="noStrike" cap="none" dirty="0">
                <a:solidFill>
                  <a:schemeClr val="dk1"/>
                </a:solidFill>
                <a:latin typeface="Cambria" panose="02040503050406030204" pitchFamily="18" charset="0"/>
                <a:sym typeface="Calibri"/>
              </a:rPr>
              <a:t>Locations are correct; and </a:t>
            </a:r>
          </a:p>
          <a:p>
            <a:pPr marL="742950" marR="0" lvl="1" indent="-285750" algn="l" rtl="0">
              <a:lnSpc>
                <a:spcPct val="90000"/>
              </a:lnSpc>
              <a:spcBef>
                <a:spcPts val="518"/>
              </a:spcBef>
              <a:spcAft>
                <a:spcPts val="0"/>
              </a:spcAft>
              <a:buClr>
                <a:schemeClr val="dk1"/>
              </a:buClr>
              <a:buSzPts val="2590"/>
              <a:buFont typeface="Arial"/>
              <a:buChar char="–"/>
            </a:pPr>
            <a:r>
              <a:rPr lang="en-IE" sz="2590" b="0" i="0" u="none" strike="noStrike" cap="none" dirty="0">
                <a:solidFill>
                  <a:schemeClr val="dk1"/>
                </a:solidFill>
                <a:latin typeface="Cambria" panose="02040503050406030204" pitchFamily="18" charset="0"/>
                <a:sym typeface="Calibri"/>
              </a:rPr>
              <a:t>There are no blanks or missing data.</a:t>
            </a:r>
          </a:p>
          <a:p>
            <a:pPr marL="342900" marR="0" lvl="0" indent="-342900" algn="l" rtl="0">
              <a:lnSpc>
                <a:spcPct val="90000"/>
              </a:lnSpc>
              <a:spcBef>
                <a:spcPts val="592"/>
              </a:spcBef>
              <a:spcAft>
                <a:spcPts val="0"/>
              </a:spcAft>
              <a:buClr>
                <a:schemeClr val="dk1"/>
              </a:buClr>
              <a:buFont typeface="Arial"/>
              <a:buNone/>
            </a:pPr>
            <a:endParaRPr sz="296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592"/>
              </a:spcBef>
              <a:buClr>
                <a:schemeClr val="dk1"/>
              </a:buClr>
              <a:buSzPts val="2960"/>
              <a:buFont typeface="Arial"/>
              <a:buChar char="•"/>
            </a:pPr>
            <a:r>
              <a:rPr lang="en-IE" sz="2960" b="0" i="0" u="none" strike="noStrike" cap="none" dirty="0">
                <a:solidFill>
                  <a:schemeClr val="dk1"/>
                </a:solidFill>
                <a:latin typeface="Cambria" panose="02040503050406030204" pitchFamily="18" charset="0"/>
                <a:sym typeface="Calibri"/>
              </a:rPr>
              <a:t>Always remember to </a:t>
            </a:r>
            <a:r>
              <a:rPr lang="en-IE" sz="2960" b="1" i="0" u="none" strike="noStrike" cap="none" dirty="0">
                <a:solidFill>
                  <a:schemeClr val="dk1"/>
                </a:solidFill>
                <a:latin typeface="Cambria" panose="02040503050406030204" pitchFamily="18" charset="0"/>
                <a:sym typeface="Calibri"/>
              </a:rPr>
              <a:t>‘Select All’ </a:t>
            </a:r>
            <a:r>
              <a:rPr lang="en-IE" sz="2960" b="0" i="0" u="none" strike="noStrike" cap="none" dirty="0">
                <a:solidFill>
                  <a:schemeClr val="dk1"/>
                </a:solidFill>
                <a:latin typeface="Cambria" panose="02040503050406030204" pitchFamily="18" charset="0"/>
                <a:sym typeface="Calibri"/>
              </a:rPr>
              <a:t>in Excel if you are sorting or organising data: otherwise you will separate dates from other column content, etc.</a:t>
            </a:r>
          </a:p>
        </p:txBody>
      </p:sp>
      <p:sp>
        <p:nvSpPr>
          <p:cNvPr id="281" name="Shape 281"/>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25</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Coding: Example 1</a:t>
            </a:r>
          </a:p>
        </p:txBody>
      </p:sp>
      <p:sp>
        <p:nvSpPr>
          <p:cNvPr id="287" name="Shape 287"/>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Font typeface="Arial"/>
              <a:buNone/>
            </a:pPr>
            <a:r>
              <a:rPr lang="en-IE" sz="3200" b="1" i="0" u="none" strike="noStrike" cap="none" dirty="0">
                <a:solidFill>
                  <a:schemeClr val="dk1"/>
                </a:solidFill>
                <a:latin typeface="Cambria" panose="02040503050406030204" pitchFamily="18" charset="0"/>
                <a:sym typeface="Calibri"/>
              </a:rPr>
              <a:t>Please review and indicate how you would code:</a:t>
            </a:r>
          </a:p>
          <a:p>
            <a:pPr marL="0" marR="0" lvl="0" indent="0" algn="l" rtl="0">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0" marR="0" lvl="0" indent="0" algn="ctr" rtl="0">
              <a:spcBef>
                <a:spcPts val="640"/>
              </a:spcBef>
              <a:spcAft>
                <a:spcPts val="0"/>
              </a:spcAft>
              <a:buClr>
                <a:schemeClr val="dk1"/>
              </a:buClr>
              <a:buFont typeface="Arial"/>
              <a:buNone/>
            </a:pPr>
            <a:r>
              <a:rPr lang="en-IE" sz="3200" b="0" i="1" u="none" strike="noStrike" cap="none" dirty="0">
                <a:solidFill>
                  <a:schemeClr val="dk1"/>
                </a:solidFill>
                <a:latin typeface="Cambria" panose="02040503050406030204" pitchFamily="18" charset="0"/>
                <a:sym typeface="Calibri"/>
              </a:rPr>
              <a:t>Unknown terrorist elements attacked an Algerian military convoy on the road between El </a:t>
            </a:r>
            <a:r>
              <a:rPr lang="en-IE" sz="3200" b="0" i="1" u="none" strike="noStrike" cap="none" dirty="0" err="1">
                <a:solidFill>
                  <a:schemeClr val="dk1"/>
                </a:solidFill>
                <a:latin typeface="Cambria" panose="02040503050406030204" pitchFamily="18" charset="0"/>
                <a:sym typeface="Calibri"/>
              </a:rPr>
              <a:t>Ancer</a:t>
            </a:r>
            <a:r>
              <a:rPr lang="en-IE" sz="3200" b="0" i="1" u="none" strike="noStrike" cap="none" dirty="0">
                <a:solidFill>
                  <a:schemeClr val="dk1"/>
                </a:solidFill>
                <a:latin typeface="Cambria" panose="02040503050406030204" pitchFamily="18" charset="0"/>
                <a:sym typeface="Calibri"/>
              </a:rPr>
              <a:t> and El </a:t>
            </a:r>
            <a:r>
              <a:rPr lang="en-IE" sz="3200" b="0" i="1" u="none" strike="noStrike" cap="none" dirty="0" err="1">
                <a:solidFill>
                  <a:schemeClr val="dk1"/>
                </a:solidFill>
                <a:latin typeface="Cambria" panose="02040503050406030204" pitchFamily="18" charset="0"/>
                <a:sym typeface="Calibri"/>
              </a:rPr>
              <a:t>Milia</a:t>
            </a:r>
            <a:r>
              <a:rPr lang="en-IE" sz="3200" b="0" i="1" u="none" strike="noStrike" cap="none" dirty="0">
                <a:solidFill>
                  <a:schemeClr val="dk1"/>
                </a:solidFill>
                <a:latin typeface="Cambria" panose="02040503050406030204" pitchFamily="18" charset="0"/>
                <a:sym typeface="Calibri"/>
              </a:rPr>
              <a:t>. Two officers were killed and three wounded in the incident. No group has yet claimed responsibility. </a:t>
            </a:r>
          </a:p>
          <a:p>
            <a:pPr marL="342900" marR="0" lvl="0" indent="-342900" algn="l" rtl="0">
              <a:spcBef>
                <a:spcPts val="640"/>
              </a:spcBef>
              <a:spcAft>
                <a:spcPts val="0"/>
              </a:spcAft>
              <a:buClr>
                <a:schemeClr val="dk1"/>
              </a:buClr>
              <a:buSzPts val="3200"/>
              <a:buFont typeface="Arial"/>
              <a:buNone/>
            </a:pPr>
            <a:endParaRPr sz="3200" b="0" i="0" u="none" strike="noStrike" cap="none" dirty="0">
              <a:solidFill>
                <a:schemeClr val="dk1"/>
              </a:solidFill>
              <a:latin typeface="Cambria" panose="02040503050406030204" pitchFamily="18" charset="0"/>
              <a:sym typeface="Calibri"/>
            </a:endParaRPr>
          </a:p>
          <a:p>
            <a:pPr marL="342900" marR="0" lvl="0" indent="-342900" algn="l" rtl="0">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342900" marR="0" lvl="0" indent="-342900" algn="l" rtl="0">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342900" marR="0" lvl="0" indent="-342900" algn="l" rtl="0">
              <a:spcBef>
                <a:spcPts val="640"/>
              </a:spcBef>
              <a:buClr>
                <a:schemeClr val="dk1"/>
              </a:buClr>
              <a:buFont typeface="Arial"/>
              <a:buNone/>
            </a:pPr>
            <a:endParaRPr sz="3200" b="0" i="0" u="none" strike="noStrike" cap="none" dirty="0">
              <a:solidFill>
                <a:schemeClr val="dk1"/>
              </a:solidFill>
              <a:latin typeface="Cambria" panose="02040503050406030204" pitchFamily="18" charset="0"/>
              <a:sym typeface="Calibri"/>
            </a:endParaRPr>
          </a:p>
        </p:txBody>
      </p:sp>
      <p:sp>
        <p:nvSpPr>
          <p:cNvPr id="288" name="Shape 288"/>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26</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Coding: Example 1</a:t>
            </a:r>
          </a:p>
        </p:txBody>
      </p:sp>
      <p:graphicFrame>
        <p:nvGraphicFramePr>
          <p:cNvPr id="294" name="Shape 294"/>
          <p:cNvGraphicFramePr/>
          <p:nvPr>
            <p:extLst>
              <p:ext uri="{D42A27DB-BD31-4B8C-83A1-F6EECF244321}">
                <p14:modId xmlns:p14="http://schemas.microsoft.com/office/powerpoint/2010/main" val="1600219948"/>
              </p:ext>
            </p:extLst>
          </p:nvPr>
        </p:nvGraphicFramePr>
        <p:xfrm>
          <a:off x="251522" y="1600200"/>
          <a:ext cx="8640900" cy="2332875"/>
        </p:xfrm>
        <a:graphic>
          <a:graphicData uri="http://schemas.openxmlformats.org/drawingml/2006/table">
            <a:tbl>
              <a:tblPr firstRow="1" bandRow="1">
                <a:noFill/>
                <a:tableStyleId>{39B7662C-EBD3-4FC1-A58C-A9A76EB78CAB}</a:tableStyleId>
              </a:tblPr>
              <a:tblGrid>
                <a:gridCol w="960100">
                  <a:extLst>
                    <a:ext uri="{9D8B030D-6E8A-4147-A177-3AD203B41FA5}">
                      <a16:colId xmlns:a16="http://schemas.microsoft.com/office/drawing/2014/main" val="20000"/>
                    </a:ext>
                  </a:extLst>
                </a:gridCol>
                <a:gridCol w="1167750">
                  <a:extLst>
                    <a:ext uri="{9D8B030D-6E8A-4147-A177-3AD203B41FA5}">
                      <a16:colId xmlns:a16="http://schemas.microsoft.com/office/drawing/2014/main" val="20001"/>
                    </a:ext>
                  </a:extLst>
                </a:gridCol>
                <a:gridCol w="752450">
                  <a:extLst>
                    <a:ext uri="{9D8B030D-6E8A-4147-A177-3AD203B41FA5}">
                      <a16:colId xmlns:a16="http://schemas.microsoft.com/office/drawing/2014/main" val="20002"/>
                    </a:ext>
                  </a:extLst>
                </a:gridCol>
                <a:gridCol w="960100">
                  <a:extLst>
                    <a:ext uri="{9D8B030D-6E8A-4147-A177-3AD203B41FA5}">
                      <a16:colId xmlns:a16="http://schemas.microsoft.com/office/drawing/2014/main" val="20003"/>
                    </a:ext>
                  </a:extLst>
                </a:gridCol>
                <a:gridCol w="1236125">
                  <a:extLst>
                    <a:ext uri="{9D8B030D-6E8A-4147-A177-3AD203B41FA5}">
                      <a16:colId xmlns:a16="http://schemas.microsoft.com/office/drawing/2014/main" val="20004"/>
                    </a:ext>
                  </a:extLst>
                </a:gridCol>
                <a:gridCol w="684075">
                  <a:extLst>
                    <a:ext uri="{9D8B030D-6E8A-4147-A177-3AD203B41FA5}">
                      <a16:colId xmlns:a16="http://schemas.microsoft.com/office/drawing/2014/main" val="20005"/>
                    </a:ext>
                  </a:extLst>
                </a:gridCol>
                <a:gridCol w="828050">
                  <a:extLst>
                    <a:ext uri="{9D8B030D-6E8A-4147-A177-3AD203B41FA5}">
                      <a16:colId xmlns:a16="http://schemas.microsoft.com/office/drawing/2014/main" val="20006"/>
                    </a:ext>
                  </a:extLst>
                </a:gridCol>
                <a:gridCol w="1092150">
                  <a:extLst>
                    <a:ext uri="{9D8B030D-6E8A-4147-A177-3AD203B41FA5}">
                      <a16:colId xmlns:a16="http://schemas.microsoft.com/office/drawing/2014/main" val="20007"/>
                    </a:ext>
                  </a:extLst>
                </a:gridCol>
                <a:gridCol w="960100">
                  <a:extLst>
                    <a:ext uri="{9D8B030D-6E8A-4147-A177-3AD203B41FA5}">
                      <a16:colId xmlns:a16="http://schemas.microsoft.com/office/drawing/2014/main" val="20008"/>
                    </a:ext>
                  </a:extLst>
                </a:gridCol>
              </a:tblGrid>
              <a:tr h="713750">
                <a:tc>
                  <a:txBody>
                    <a:bodyPr/>
                    <a:lstStyle/>
                    <a:p>
                      <a:pPr marL="0" marR="0" lvl="0" indent="0" algn="just" rtl="0">
                        <a:lnSpc>
                          <a:spcPct val="115000"/>
                        </a:lnSpc>
                        <a:spcBef>
                          <a:spcPts val="0"/>
                        </a:spcBef>
                        <a:spcAft>
                          <a:spcPts val="0"/>
                        </a:spcAft>
                        <a:buNone/>
                      </a:pPr>
                      <a:r>
                        <a:rPr lang="en-IE" sz="1200" b="1" u="none" strike="noStrike" cap="none" dirty="0" smtClean="0">
                          <a:solidFill>
                            <a:srgbClr val="FFFFFF"/>
                          </a:solidFill>
                          <a:latin typeface="Cambria" panose="02040503050406030204" pitchFamily="18" charset="0"/>
                          <a:ea typeface="Arial"/>
                          <a:cs typeface="Arial"/>
                          <a:sym typeface="Arial"/>
                        </a:rPr>
                        <a:t>Event</a:t>
                      </a:r>
                      <a:r>
                        <a:rPr lang="en-IE" sz="1200" b="1" u="none" strike="noStrike" cap="none" baseline="0" dirty="0" smtClean="0">
                          <a:solidFill>
                            <a:srgbClr val="FFFFFF"/>
                          </a:solidFill>
                          <a:latin typeface="Cambria" panose="02040503050406030204" pitchFamily="18" charset="0"/>
                          <a:ea typeface="Arial"/>
                          <a:cs typeface="Arial"/>
                          <a:sym typeface="Arial"/>
                        </a:rPr>
                        <a:t> type</a:t>
                      </a:r>
                      <a:endParaRPr lang="en-IE" sz="1200" b="1" u="none" strike="noStrike" cap="none" dirty="0">
                        <a:solidFill>
                          <a:srgbClr val="FFFFFF"/>
                        </a:solidFill>
                        <a:latin typeface="Cambria" panose="02040503050406030204" pitchFamily="18" charset="0"/>
                        <a:ea typeface="Arial"/>
                        <a:cs typeface="Arial"/>
                        <a:sym typeface="Arial"/>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Actor 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Ally Actor 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Actor 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Ally Actor 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Interaction</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Clr>
                          <a:srgbClr val="FFFFFF"/>
                        </a:buClr>
                        <a:buFont typeface="Arial"/>
                        <a:buNone/>
                      </a:pPr>
                      <a:r>
                        <a:rPr lang="en-IE" sz="1200" b="1" u="none" strike="noStrike" cap="none">
                          <a:solidFill>
                            <a:srgbClr val="FFFFFF"/>
                          </a:solidFill>
                          <a:latin typeface="Cambria" panose="02040503050406030204" pitchFamily="18" charset="0"/>
                          <a:ea typeface="Arial"/>
                          <a:cs typeface="Arial"/>
                          <a:sym typeface="Arial"/>
                        </a:rPr>
                        <a:t>Fatalities</a:t>
                      </a:r>
                    </a:p>
                    <a:p>
                      <a:pPr marL="0" marR="0" lvl="0" indent="0" algn="just" rtl="0">
                        <a:lnSpc>
                          <a:spcPct val="115000"/>
                        </a:lnSpc>
                        <a:spcBef>
                          <a:spcPts val="1000"/>
                        </a:spcBef>
                        <a:spcAft>
                          <a:spcPts val="0"/>
                        </a:spcAft>
                        <a:buNone/>
                      </a:pPr>
                      <a:endParaRPr sz="1100" u="none" strike="noStrike" cap="none">
                        <a:latin typeface="Cambria" panose="02040503050406030204" pitchFamily="18" charset="0"/>
                        <a:ea typeface="Calibri"/>
                        <a:cs typeface="Calibri"/>
                        <a:sym typeface="Calibri"/>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extLst>
                  <a:ext uri="{0D108BD9-81ED-4DB2-BD59-A6C34878D82A}">
                    <a16:rowId xmlns:a16="http://schemas.microsoft.com/office/drawing/2014/main" val="10000"/>
                  </a:ext>
                </a:extLst>
              </a:tr>
              <a:tr h="1619125">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Battle-No change of territory</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Unidentified armed group (Algeria)</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None/>
                      </a:pPr>
                      <a:r>
                        <a:rPr lang="en-US" sz="1100" u="none" strike="noStrike" cap="none" dirty="0" smtClean="0">
                          <a:latin typeface="Cambria" panose="02040503050406030204" pitchFamily="18" charset="0"/>
                          <a:ea typeface="Calibri"/>
                          <a:cs typeface="Calibri"/>
                          <a:sym typeface="Calibri"/>
                        </a:rPr>
                        <a:t>a</a:t>
                      </a:r>
                      <a:endParaRPr sz="1100" u="none" strike="noStrike" cap="none" dirty="0">
                        <a:latin typeface="Cambria" panose="02040503050406030204" pitchFamily="18" charset="0"/>
                        <a:ea typeface="Calibri"/>
                        <a:cs typeface="Calibri"/>
                        <a:sym typeface="Calibri"/>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dirty="0">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dirty="0">
                          <a:latin typeface="Cambria" panose="02040503050406030204" pitchFamily="18" charset="0"/>
                          <a:ea typeface="Arial"/>
                          <a:cs typeface="Arial"/>
                          <a:sym typeface="Arial"/>
                        </a:rPr>
                        <a:t>3</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Military Forces of Algeria (1999-)</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r>
                        <a:rPr lang="en-IE" sz="1100" u="none" strike="noStrike" cap="none">
                          <a:latin typeface="Cambria" panose="02040503050406030204" pitchFamily="18" charset="0"/>
                          <a:ea typeface="Arial"/>
                          <a:cs typeface="Arial"/>
                          <a:sym typeface="Arial"/>
                        </a:rPr>
                        <a:t> </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13</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dirty="0">
                        <a:latin typeface="Cambria" panose="02040503050406030204" pitchFamily="18" charset="0"/>
                        <a:ea typeface="Calibri"/>
                        <a:cs typeface="Calibri"/>
                        <a:sym typeface="Calibri"/>
                      </a:endParaRPr>
                    </a:p>
                    <a:p>
                      <a:pPr marL="0" marR="0" lvl="0" indent="0" algn="just" rtl="0">
                        <a:lnSpc>
                          <a:spcPct val="115000"/>
                        </a:lnSpc>
                        <a:spcBef>
                          <a:spcPts val="1000"/>
                        </a:spcBef>
                        <a:spcAft>
                          <a:spcPts val="0"/>
                        </a:spcAft>
                        <a:buNone/>
                      </a:pPr>
                      <a:r>
                        <a:rPr lang="en-IE" sz="1100" u="none" strike="noStrike" cap="none" dirty="0">
                          <a:latin typeface="Cambria" panose="02040503050406030204" pitchFamily="18" charset="0"/>
                          <a:ea typeface="Calibri"/>
                          <a:cs typeface="Calibri"/>
                          <a:sym typeface="Calibri"/>
                        </a:rPr>
                        <a:t>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295" name="Shape 295"/>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27</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Coding: Example 2</a:t>
            </a:r>
          </a:p>
        </p:txBody>
      </p:sp>
      <p:sp>
        <p:nvSpPr>
          <p:cNvPr id="301" name="Shape 301"/>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ctr" rtl="0">
              <a:spcBef>
                <a:spcPts val="0"/>
              </a:spcBef>
              <a:spcAft>
                <a:spcPts val="0"/>
              </a:spcAft>
              <a:buClr>
                <a:schemeClr val="dk1"/>
              </a:buClr>
              <a:buFont typeface="Arial"/>
              <a:buNone/>
            </a:pPr>
            <a:r>
              <a:rPr lang="en-IE" sz="2800" b="1" i="0" u="none" strike="noStrike" cap="none" dirty="0">
                <a:solidFill>
                  <a:schemeClr val="dk1"/>
                </a:solidFill>
                <a:latin typeface="Cambria" panose="02040503050406030204" pitchFamily="18" charset="0"/>
                <a:sym typeface="Calibri"/>
              </a:rPr>
              <a:t>Please review and indicate how you would code:</a:t>
            </a:r>
          </a:p>
          <a:p>
            <a:pPr marL="0" marR="0" lvl="0" indent="0" algn="l" rtl="0">
              <a:spcBef>
                <a:spcPts val="592"/>
              </a:spcBef>
              <a:spcAft>
                <a:spcPts val="0"/>
              </a:spcAft>
              <a:buClr>
                <a:schemeClr val="dk1"/>
              </a:buClr>
              <a:buFont typeface="Arial"/>
              <a:buNone/>
            </a:pPr>
            <a:endParaRPr sz="2960" b="0" i="0" u="none" strike="noStrike" cap="none" dirty="0">
              <a:solidFill>
                <a:schemeClr val="dk1"/>
              </a:solidFill>
              <a:latin typeface="Cambria" panose="02040503050406030204" pitchFamily="18" charset="0"/>
              <a:sym typeface="Calibri"/>
            </a:endParaRPr>
          </a:p>
          <a:p>
            <a:pPr marL="0" marR="0" lvl="0" indent="0" algn="ctr" rtl="0">
              <a:spcBef>
                <a:spcPts val="592"/>
              </a:spcBef>
              <a:spcAft>
                <a:spcPts val="0"/>
              </a:spcAft>
              <a:buClr>
                <a:schemeClr val="dk1"/>
              </a:buClr>
              <a:buFont typeface="Arial"/>
              <a:buNone/>
            </a:pPr>
            <a:r>
              <a:rPr lang="en-IE" sz="2960" b="0" i="1" u="none" strike="noStrike" cap="none" dirty="0">
                <a:solidFill>
                  <a:schemeClr val="dk1"/>
                </a:solidFill>
                <a:latin typeface="Cambria" panose="02040503050406030204" pitchFamily="18" charset="0"/>
                <a:sym typeface="Calibri"/>
              </a:rPr>
              <a:t>About 600 residents of the Joe </a:t>
            </a:r>
            <a:r>
              <a:rPr lang="en-IE" sz="2960" b="0" i="1" u="none" strike="noStrike" cap="none" dirty="0" err="1">
                <a:solidFill>
                  <a:schemeClr val="dk1"/>
                </a:solidFill>
                <a:latin typeface="Cambria" panose="02040503050406030204" pitchFamily="18" charset="0"/>
                <a:sym typeface="Calibri"/>
              </a:rPr>
              <a:t>Slovo</a:t>
            </a:r>
            <a:r>
              <a:rPr lang="en-IE" sz="2960" b="0" i="1" u="none" strike="noStrike" cap="none" dirty="0">
                <a:solidFill>
                  <a:schemeClr val="dk1"/>
                </a:solidFill>
                <a:latin typeface="Cambria" panose="02040503050406030204" pitchFamily="18" charset="0"/>
                <a:sym typeface="Calibri"/>
              </a:rPr>
              <a:t> settlement in Cape Town clashed with police last night when they set fire to containers and barricaded the main road in protest at local evictions. Some demonstrators threw rocks at the police; one officer was injured. Elsewhere, peaceful protests against were held in </a:t>
            </a:r>
            <a:r>
              <a:rPr lang="en-IE" sz="2960" b="0" i="1" u="none" strike="noStrike" cap="none" dirty="0" err="1">
                <a:solidFill>
                  <a:schemeClr val="dk1"/>
                </a:solidFill>
                <a:latin typeface="Cambria" panose="02040503050406030204" pitchFamily="18" charset="0"/>
                <a:sym typeface="Calibri"/>
              </a:rPr>
              <a:t>Bothasig</a:t>
            </a:r>
            <a:r>
              <a:rPr lang="en-IE" sz="2960" b="0" i="1" u="none" strike="noStrike" cap="none" dirty="0">
                <a:solidFill>
                  <a:schemeClr val="dk1"/>
                </a:solidFill>
                <a:latin typeface="Cambria" panose="02040503050406030204" pitchFamily="18" charset="0"/>
                <a:sym typeface="Calibri"/>
              </a:rPr>
              <a:t> and </a:t>
            </a:r>
            <a:r>
              <a:rPr lang="en-IE" sz="2960" b="0" i="1" u="none" strike="noStrike" cap="none" dirty="0" err="1">
                <a:solidFill>
                  <a:schemeClr val="dk1"/>
                </a:solidFill>
                <a:latin typeface="Cambria" panose="02040503050406030204" pitchFamily="18" charset="0"/>
                <a:sym typeface="Calibri"/>
              </a:rPr>
              <a:t>Kleinbosch</a:t>
            </a:r>
            <a:r>
              <a:rPr lang="en-IE" sz="2960" b="0" i="1" u="none" strike="noStrike" cap="none" dirty="0">
                <a:solidFill>
                  <a:schemeClr val="dk1"/>
                </a:solidFill>
                <a:latin typeface="Cambria" panose="02040503050406030204" pitchFamily="18" charset="0"/>
                <a:sym typeface="Calibri"/>
              </a:rPr>
              <a:t> areas.</a:t>
            </a:r>
          </a:p>
          <a:p>
            <a:pPr marL="342900" marR="0" lvl="0" indent="-342900" algn="l" rtl="0">
              <a:spcBef>
                <a:spcPts val="592"/>
              </a:spcBef>
              <a:spcAft>
                <a:spcPts val="0"/>
              </a:spcAft>
              <a:buClr>
                <a:schemeClr val="dk1"/>
              </a:buClr>
              <a:buSzPts val="2960"/>
              <a:buFont typeface="Arial"/>
              <a:buNone/>
            </a:pPr>
            <a:endParaRPr sz="2960" b="0" i="0" u="none" strike="noStrike" cap="none" dirty="0">
              <a:solidFill>
                <a:schemeClr val="dk1"/>
              </a:solidFill>
              <a:latin typeface="Cambria" panose="02040503050406030204" pitchFamily="18" charset="0"/>
              <a:sym typeface="Calibri"/>
            </a:endParaRPr>
          </a:p>
          <a:p>
            <a:pPr marL="342900" marR="0" lvl="0" indent="-342900" algn="l" rtl="0">
              <a:spcBef>
                <a:spcPts val="592"/>
              </a:spcBef>
              <a:spcAft>
                <a:spcPts val="0"/>
              </a:spcAft>
              <a:buClr>
                <a:schemeClr val="dk1"/>
              </a:buClr>
              <a:buFont typeface="Arial"/>
              <a:buNone/>
            </a:pPr>
            <a:endParaRPr sz="2960" b="0" i="0" u="none" strike="noStrike" cap="none" dirty="0">
              <a:solidFill>
                <a:schemeClr val="dk1"/>
              </a:solidFill>
              <a:latin typeface="Cambria" panose="02040503050406030204" pitchFamily="18" charset="0"/>
              <a:sym typeface="Calibri"/>
            </a:endParaRPr>
          </a:p>
          <a:p>
            <a:pPr marL="342900" marR="0" lvl="0" indent="-342900" algn="l" rtl="0">
              <a:spcBef>
                <a:spcPts val="592"/>
              </a:spcBef>
              <a:spcAft>
                <a:spcPts val="0"/>
              </a:spcAft>
              <a:buClr>
                <a:schemeClr val="dk1"/>
              </a:buClr>
              <a:buFont typeface="Arial"/>
              <a:buNone/>
            </a:pPr>
            <a:endParaRPr sz="2960" b="0" i="0" u="none" strike="noStrike" cap="none" dirty="0">
              <a:solidFill>
                <a:schemeClr val="dk1"/>
              </a:solidFill>
              <a:latin typeface="Cambria" panose="02040503050406030204" pitchFamily="18" charset="0"/>
              <a:sym typeface="Calibri"/>
            </a:endParaRPr>
          </a:p>
          <a:p>
            <a:pPr marL="342900" marR="0" lvl="0" indent="-342900" algn="l" rtl="0">
              <a:spcBef>
                <a:spcPts val="592"/>
              </a:spcBef>
              <a:buClr>
                <a:schemeClr val="dk1"/>
              </a:buClr>
              <a:buFont typeface="Arial"/>
              <a:buNone/>
            </a:pPr>
            <a:endParaRPr sz="2960" b="0" i="0" u="none" strike="noStrike" cap="none" dirty="0">
              <a:solidFill>
                <a:schemeClr val="dk1"/>
              </a:solidFill>
              <a:latin typeface="Cambria" panose="02040503050406030204" pitchFamily="18" charset="0"/>
              <a:sym typeface="Calibri"/>
            </a:endParaRPr>
          </a:p>
        </p:txBody>
      </p:sp>
      <p:sp>
        <p:nvSpPr>
          <p:cNvPr id="302" name="Shape 302"/>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28</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Shape 307"/>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Coding: Example 2</a:t>
            </a:r>
          </a:p>
        </p:txBody>
      </p:sp>
      <p:graphicFrame>
        <p:nvGraphicFramePr>
          <p:cNvPr id="308" name="Shape 308"/>
          <p:cNvGraphicFramePr/>
          <p:nvPr>
            <p:extLst>
              <p:ext uri="{D42A27DB-BD31-4B8C-83A1-F6EECF244321}">
                <p14:modId xmlns:p14="http://schemas.microsoft.com/office/powerpoint/2010/main" val="3630487199"/>
              </p:ext>
            </p:extLst>
          </p:nvPr>
        </p:nvGraphicFramePr>
        <p:xfrm>
          <a:off x="251522" y="1600200"/>
          <a:ext cx="8712925" cy="5055175"/>
        </p:xfrm>
        <a:graphic>
          <a:graphicData uri="http://schemas.openxmlformats.org/drawingml/2006/table">
            <a:tbl>
              <a:tblPr firstRow="1" bandRow="1">
                <a:noFill/>
                <a:tableStyleId>{39B7662C-EBD3-4FC1-A58C-A9A76EB78CAB}</a:tableStyleId>
              </a:tblPr>
              <a:tblGrid>
                <a:gridCol w="968100">
                  <a:extLst>
                    <a:ext uri="{9D8B030D-6E8A-4147-A177-3AD203B41FA5}">
                      <a16:colId xmlns:a16="http://schemas.microsoft.com/office/drawing/2014/main" val="20000"/>
                    </a:ext>
                  </a:extLst>
                </a:gridCol>
                <a:gridCol w="968100">
                  <a:extLst>
                    <a:ext uri="{9D8B030D-6E8A-4147-A177-3AD203B41FA5}">
                      <a16:colId xmlns:a16="http://schemas.microsoft.com/office/drawing/2014/main" val="20001"/>
                    </a:ext>
                  </a:extLst>
                </a:gridCol>
                <a:gridCol w="968100">
                  <a:extLst>
                    <a:ext uri="{9D8B030D-6E8A-4147-A177-3AD203B41FA5}">
                      <a16:colId xmlns:a16="http://schemas.microsoft.com/office/drawing/2014/main" val="20002"/>
                    </a:ext>
                  </a:extLst>
                </a:gridCol>
                <a:gridCol w="968100">
                  <a:extLst>
                    <a:ext uri="{9D8B030D-6E8A-4147-A177-3AD203B41FA5}">
                      <a16:colId xmlns:a16="http://schemas.microsoft.com/office/drawing/2014/main" val="20003"/>
                    </a:ext>
                  </a:extLst>
                </a:gridCol>
                <a:gridCol w="1170200">
                  <a:extLst>
                    <a:ext uri="{9D8B030D-6E8A-4147-A177-3AD203B41FA5}">
                      <a16:colId xmlns:a16="http://schemas.microsoft.com/office/drawing/2014/main" val="20004"/>
                    </a:ext>
                  </a:extLst>
                </a:gridCol>
                <a:gridCol w="766025">
                  <a:extLst>
                    <a:ext uri="{9D8B030D-6E8A-4147-A177-3AD203B41FA5}">
                      <a16:colId xmlns:a16="http://schemas.microsoft.com/office/drawing/2014/main" val="20005"/>
                    </a:ext>
                  </a:extLst>
                </a:gridCol>
                <a:gridCol w="834950">
                  <a:extLst>
                    <a:ext uri="{9D8B030D-6E8A-4147-A177-3AD203B41FA5}">
                      <a16:colId xmlns:a16="http://schemas.microsoft.com/office/drawing/2014/main" val="20006"/>
                    </a:ext>
                  </a:extLst>
                </a:gridCol>
                <a:gridCol w="1101250">
                  <a:extLst>
                    <a:ext uri="{9D8B030D-6E8A-4147-A177-3AD203B41FA5}">
                      <a16:colId xmlns:a16="http://schemas.microsoft.com/office/drawing/2014/main" val="20007"/>
                    </a:ext>
                  </a:extLst>
                </a:gridCol>
                <a:gridCol w="968100">
                  <a:extLst>
                    <a:ext uri="{9D8B030D-6E8A-4147-A177-3AD203B41FA5}">
                      <a16:colId xmlns:a16="http://schemas.microsoft.com/office/drawing/2014/main" val="20008"/>
                    </a:ext>
                  </a:extLst>
                </a:gridCol>
              </a:tblGrid>
              <a:tr h="647650">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Event Type</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Actor 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Ally Actor 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Actor 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Ally Actor 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Interaction</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u="none" strike="noStrike" cap="none">
                          <a:latin typeface="Cambria" panose="02040503050406030204" pitchFamily="18" charset="0"/>
                          <a:ea typeface="Arial"/>
                          <a:cs typeface="Arial"/>
                          <a:sym typeface="Arial"/>
                        </a:rPr>
                        <a:t>Location</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extLst>
                  <a:ext uri="{0D108BD9-81ED-4DB2-BD59-A6C34878D82A}">
                    <a16:rowId xmlns:a16="http://schemas.microsoft.com/office/drawing/2014/main" val="10000"/>
                  </a:ext>
                </a:extLst>
              </a:tr>
              <a:tr h="1469175">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Riots/</a:t>
                      </a: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Protests</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Rioters (South Africa)</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None/>
                      </a:pPr>
                      <a:endParaRPr sz="1100" u="none" strike="noStrike" cap="none">
                        <a:latin typeface="Cambria" panose="02040503050406030204" pitchFamily="18" charset="0"/>
                        <a:ea typeface="Calibri"/>
                        <a:cs typeface="Calibri"/>
                        <a:sym typeface="Calibri"/>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5</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dirty="0">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dirty="0">
                          <a:latin typeface="Cambria" panose="02040503050406030204" pitchFamily="18" charset="0"/>
                          <a:ea typeface="Arial"/>
                          <a:cs typeface="Arial"/>
                          <a:sym typeface="Arial"/>
                        </a:rPr>
                        <a:t>Police Forces of South Africa (1994-)</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r>
                        <a:rPr lang="en-IE" sz="1100" u="none" strike="noStrike" cap="none">
                          <a:latin typeface="Cambria" panose="02040503050406030204" pitchFamily="18" charset="0"/>
                          <a:ea typeface="Arial"/>
                          <a:cs typeface="Arial"/>
                          <a:sym typeface="Arial"/>
                        </a:rPr>
                        <a:t> </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15</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Joe Slovo</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r h="1469175">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Riots/</a:t>
                      </a: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Protests</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Protesters (South Africa)</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None/>
                      </a:pPr>
                      <a:endParaRPr sz="1100" u="none" strike="noStrike" cap="none">
                        <a:latin typeface="Cambria" panose="02040503050406030204" pitchFamily="18" charset="0"/>
                        <a:ea typeface="Calibri"/>
                        <a:cs typeface="Calibri"/>
                        <a:sym typeface="Calibri"/>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6</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r>
                        <a:rPr lang="en-IE" sz="1100" u="none" strike="noStrike" cap="none">
                          <a:latin typeface="Cambria" panose="02040503050406030204" pitchFamily="18" charset="0"/>
                          <a:ea typeface="Arial"/>
                          <a:cs typeface="Arial"/>
                          <a:sym typeface="Arial"/>
                        </a:rPr>
                        <a:t> </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a:latin typeface="Cambria" panose="02040503050406030204" pitchFamily="18" charset="0"/>
                        </a:rPr>
                        <a:t>0</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60</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Bothasig</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2"/>
                  </a:ext>
                </a:extLst>
              </a:tr>
              <a:tr h="1469175">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Riots/</a:t>
                      </a: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Protests</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Protesters (South Africa)</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None/>
                      </a:pPr>
                      <a:endParaRPr sz="1100" u="none" strike="noStrike" cap="none">
                        <a:latin typeface="Cambria" panose="02040503050406030204" pitchFamily="18" charset="0"/>
                        <a:ea typeface="Calibri"/>
                        <a:cs typeface="Calibri"/>
                        <a:sym typeface="Calibri"/>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6</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r>
                        <a:rPr lang="en-IE" sz="1100" u="none" strike="noStrike" cap="none">
                          <a:latin typeface="Cambria" panose="02040503050406030204" pitchFamily="18" charset="0"/>
                          <a:ea typeface="Arial"/>
                          <a:cs typeface="Arial"/>
                          <a:sym typeface="Arial"/>
                        </a:rPr>
                        <a:t> </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r>
                        <a:rPr lang="en-IE" sz="1100">
                          <a:latin typeface="Cambria" panose="02040503050406030204" pitchFamily="18" charset="0"/>
                          <a:ea typeface="Arial"/>
                          <a:cs typeface="Arial"/>
                          <a:sym typeface="Arial"/>
                        </a:rPr>
                        <a:t>0</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60</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dirty="0">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dirty="0" err="1">
                          <a:latin typeface="Cambria" panose="02040503050406030204" pitchFamily="18" charset="0"/>
                          <a:ea typeface="Arial"/>
                          <a:cs typeface="Arial"/>
                          <a:sym typeface="Arial"/>
                        </a:rPr>
                        <a:t>Kleinbosch</a:t>
                      </a:r>
                      <a:endParaRPr lang="en-IE" sz="1100" u="none" strike="noStrike" cap="none" dirty="0">
                        <a:latin typeface="Cambria" panose="02040503050406030204" pitchFamily="18" charset="0"/>
                        <a:ea typeface="Arial"/>
                        <a:cs typeface="Arial"/>
                        <a:sym typeface="Arial"/>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309" name="Shape 309"/>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29</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3959" b="0" i="0" u="none" strike="noStrike" cap="none" dirty="0">
                <a:solidFill>
                  <a:schemeClr val="dk1"/>
                </a:solidFill>
                <a:latin typeface="Cambria" panose="02040503050406030204" pitchFamily="18" charset="0"/>
                <a:sym typeface="Calibri"/>
              </a:rPr>
              <a:t>How the Project Works: </a:t>
            </a:r>
            <a:br>
              <a:rPr lang="en-IE" sz="3959" b="0" i="0" u="none" strike="noStrike" cap="none" dirty="0">
                <a:solidFill>
                  <a:schemeClr val="dk1"/>
                </a:solidFill>
                <a:latin typeface="Cambria" panose="02040503050406030204" pitchFamily="18" charset="0"/>
                <a:sym typeface="Calibri"/>
              </a:rPr>
            </a:br>
            <a:r>
              <a:rPr lang="en-IE" sz="3959" b="0" i="0" u="none" strike="noStrike" cap="none" dirty="0">
                <a:solidFill>
                  <a:schemeClr val="dk1"/>
                </a:solidFill>
                <a:latin typeface="Cambria" panose="02040503050406030204" pitchFamily="18" charset="0"/>
                <a:sym typeface="Calibri"/>
              </a:rPr>
              <a:t>Timeline</a:t>
            </a:r>
          </a:p>
        </p:txBody>
      </p:sp>
      <p:sp>
        <p:nvSpPr>
          <p:cNvPr id="106" name="Shape 106"/>
          <p:cNvSpPr txBox="1">
            <a:spLocks noGrp="1"/>
          </p:cNvSpPr>
          <p:nvPr>
            <p:ph type="body" idx="1"/>
          </p:nvPr>
        </p:nvSpPr>
        <p:spPr>
          <a:xfrm>
            <a:off x="457200" y="1600200"/>
            <a:ext cx="8363272" cy="4709120"/>
          </a:xfrm>
          <a:prstGeom prst="rect">
            <a:avLst/>
          </a:prstGeom>
          <a:noFill/>
          <a:ln>
            <a:noFill/>
          </a:ln>
        </p:spPr>
        <p:txBody>
          <a:bodyPr wrap="square" lIns="91425" tIns="45700" rIns="91425" bIns="45700" anchor="t" anchorCtr="0">
            <a:noAutofit/>
          </a:bodyPr>
          <a:lstStyle/>
          <a:p>
            <a:pPr marL="342900" marR="0" lvl="0" indent="-342900" algn="l" rtl="0">
              <a:lnSpc>
                <a:spcPct val="80000"/>
              </a:lnSpc>
              <a:spcBef>
                <a:spcPts val="0"/>
              </a:spcBef>
              <a:spcAft>
                <a:spcPts val="0"/>
              </a:spcAft>
              <a:buClr>
                <a:schemeClr val="dk1"/>
              </a:buClr>
              <a:buSzPts val="2960"/>
              <a:buFont typeface="Arial"/>
              <a:buChar char="•"/>
            </a:pPr>
            <a:r>
              <a:rPr lang="en-IE" sz="2960" b="1" i="0" u="none" strike="noStrike" cap="none" dirty="0">
                <a:solidFill>
                  <a:schemeClr val="dk1"/>
                </a:solidFill>
                <a:latin typeface="Cambria" panose="02040503050406030204" pitchFamily="18" charset="0"/>
                <a:sym typeface="Calibri"/>
              </a:rPr>
              <a:t>Sunday – </a:t>
            </a:r>
          </a:p>
          <a:p>
            <a:pPr marL="742950" marR="0" lvl="1" indent="-285750" algn="l" rtl="0">
              <a:lnSpc>
                <a:spcPct val="80000"/>
              </a:lnSpc>
              <a:spcBef>
                <a:spcPts val="518"/>
              </a:spcBef>
              <a:spcAft>
                <a:spcPts val="0"/>
              </a:spcAft>
              <a:buClr>
                <a:schemeClr val="dk1"/>
              </a:buClr>
              <a:buSzPts val="2590"/>
              <a:buFont typeface="Arial"/>
              <a:buChar char="–"/>
            </a:pPr>
            <a:r>
              <a:rPr lang="en-IE" sz="2590" b="0" i="0" u="none" strike="noStrike" cap="none" dirty="0">
                <a:solidFill>
                  <a:schemeClr val="dk1"/>
                </a:solidFill>
                <a:latin typeface="Cambria" panose="02040503050406030204" pitchFamily="18" charset="0"/>
                <a:sym typeface="Calibri"/>
              </a:rPr>
              <a:t>ACLED research assistants upload country data files to shared drive.</a:t>
            </a:r>
          </a:p>
          <a:p>
            <a:pPr marL="457200" marR="0" lvl="1" indent="0" algn="l" rtl="0">
              <a:lnSpc>
                <a:spcPct val="80000"/>
              </a:lnSpc>
              <a:spcBef>
                <a:spcPts val="518"/>
              </a:spcBef>
              <a:spcAft>
                <a:spcPts val="0"/>
              </a:spcAft>
              <a:buClr>
                <a:schemeClr val="dk1"/>
              </a:buClr>
              <a:buFont typeface="Arial"/>
              <a:buNone/>
            </a:pPr>
            <a:endParaRPr sz="2590" b="0" i="0" u="none" strike="noStrike" cap="none" dirty="0">
              <a:solidFill>
                <a:schemeClr val="dk1"/>
              </a:solidFill>
              <a:latin typeface="Cambria" panose="02040503050406030204" pitchFamily="18" charset="0"/>
              <a:sym typeface="Calibri"/>
            </a:endParaRPr>
          </a:p>
          <a:p>
            <a:pPr marL="342900" marR="0" lvl="0" indent="-342900" algn="l" rtl="0">
              <a:lnSpc>
                <a:spcPct val="80000"/>
              </a:lnSpc>
              <a:spcBef>
                <a:spcPts val="592"/>
              </a:spcBef>
              <a:spcAft>
                <a:spcPts val="0"/>
              </a:spcAft>
              <a:buClr>
                <a:schemeClr val="dk1"/>
              </a:buClr>
              <a:buSzPts val="2960"/>
              <a:buFont typeface="Arial"/>
              <a:buChar char="•"/>
            </a:pPr>
            <a:r>
              <a:rPr lang="en-IE" sz="2960" b="1" i="0" u="none" strike="noStrike" cap="none" dirty="0">
                <a:solidFill>
                  <a:schemeClr val="dk1"/>
                </a:solidFill>
                <a:latin typeface="Cambria" panose="02040503050406030204" pitchFamily="18" charset="0"/>
                <a:sym typeface="Calibri"/>
              </a:rPr>
              <a:t>Monday – </a:t>
            </a:r>
          </a:p>
          <a:p>
            <a:pPr marL="742950" marR="0" lvl="1" indent="-285750" algn="l" rtl="0">
              <a:lnSpc>
                <a:spcPct val="80000"/>
              </a:lnSpc>
              <a:spcBef>
                <a:spcPts val="518"/>
              </a:spcBef>
              <a:spcAft>
                <a:spcPts val="0"/>
              </a:spcAft>
              <a:buClr>
                <a:schemeClr val="dk1"/>
              </a:buClr>
              <a:buSzPts val="2590"/>
              <a:buFont typeface="Arial"/>
              <a:buChar char="–"/>
            </a:pPr>
            <a:r>
              <a:rPr lang="en-IE" sz="2590" b="0" i="0" u="none" strike="noStrike" cap="none" dirty="0">
                <a:solidFill>
                  <a:schemeClr val="dk1"/>
                </a:solidFill>
                <a:latin typeface="Cambria" panose="02040503050406030204" pitchFamily="18" charset="0"/>
                <a:sym typeface="Calibri"/>
              </a:rPr>
              <a:t>Files are cleaned, published and analysed by other team members.</a:t>
            </a:r>
          </a:p>
          <a:p>
            <a:pPr marL="742950" marR="0" lvl="1" indent="-285750" algn="l" rtl="0">
              <a:lnSpc>
                <a:spcPct val="80000"/>
              </a:lnSpc>
              <a:spcBef>
                <a:spcPts val="518"/>
              </a:spcBef>
              <a:spcAft>
                <a:spcPts val="0"/>
              </a:spcAft>
              <a:buClr>
                <a:schemeClr val="dk1"/>
              </a:buClr>
              <a:buSzPts val="2590"/>
              <a:buFont typeface="Arial"/>
              <a:buNone/>
            </a:pPr>
            <a:endParaRPr sz="2590" b="0" i="0" u="none" strike="noStrike" cap="none" dirty="0">
              <a:solidFill>
                <a:schemeClr val="dk1"/>
              </a:solidFill>
              <a:latin typeface="Cambria" panose="02040503050406030204" pitchFamily="18" charset="0"/>
              <a:sym typeface="Calibri"/>
            </a:endParaRPr>
          </a:p>
          <a:p>
            <a:pPr marL="0" marR="0" lvl="0" indent="0" algn="ctr" rtl="0">
              <a:lnSpc>
                <a:spcPct val="80000"/>
              </a:lnSpc>
              <a:spcBef>
                <a:spcPts val="592"/>
              </a:spcBef>
              <a:buClr>
                <a:schemeClr val="dk1"/>
              </a:buClr>
              <a:buFont typeface="Arial"/>
              <a:buNone/>
            </a:pPr>
            <a:r>
              <a:rPr lang="en-IE" sz="2960" b="1" i="1" u="none" strike="noStrike" cap="none" dirty="0">
                <a:solidFill>
                  <a:schemeClr val="dk1"/>
                </a:solidFill>
                <a:latin typeface="Cambria" panose="02040503050406030204" pitchFamily="18" charset="0"/>
                <a:sym typeface="Calibri"/>
              </a:rPr>
              <a:t>Remember – </a:t>
            </a:r>
            <a:r>
              <a:rPr lang="en-IE" sz="2400" b="0" i="1" u="none" strike="noStrike" cap="none" dirty="0">
                <a:solidFill>
                  <a:schemeClr val="dk1"/>
                </a:solidFill>
                <a:latin typeface="Cambria" panose="02040503050406030204" pitchFamily="18" charset="0"/>
                <a:sym typeface="Calibri"/>
              </a:rPr>
              <a:t>Even if you are working alone, your work is part of a bigger project. If you cannot complete your allocated workload, you cannot submit your work late.</a:t>
            </a:r>
          </a:p>
        </p:txBody>
      </p:sp>
      <p:sp>
        <p:nvSpPr>
          <p:cNvPr id="107" name="Shape 10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3</a:t>
            </a:fld>
            <a:endParaRPr lang="en-IE" sz="1200" b="0" i="0" u="none" strike="noStrike" cap="none">
              <a:solidFill>
                <a:srgbClr val="888888"/>
              </a:solidFill>
              <a:latin typeface="Calibri"/>
              <a:ea typeface="Calibri"/>
              <a:cs typeface="Calibri"/>
              <a:sym typeface="Calibri"/>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Coding: Example 3</a:t>
            </a:r>
          </a:p>
        </p:txBody>
      </p:sp>
      <p:sp>
        <p:nvSpPr>
          <p:cNvPr id="315" name="Shape 315"/>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Font typeface="Arial"/>
              <a:buNone/>
            </a:pPr>
            <a:r>
              <a:rPr lang="en-IE" sz="2800" b="1" i="0" u="none" strike="noStrike" cap="none" dirty="0">
                <a:solidFill>
                  <a:schemeClr val="dk1"/>
                </a:solidFill>
                <a:latin typeface="Cambria" panose="02040503050406030204" pitchFamily="18" charset="0"/>
                <a:sym typeface="Calibri"/>
              </a:rPr>
              <a:t>Please review and indicate how you would code:</a:t>
            </a:r>
          </a:p>
          <a:p>
            <a:pPr marL="0" marR="0" lvl="0" indent="0" algn="l" rtl="0">
              <a:lnSpc>
                <a:spcPct val="90000"/>
              </a:lnSpc>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0" marR="0" lvl="0" indent="0" algn="ctr" rtl="0">
              <a:lnSpc>
                <a:spcPct val="90000"/>
              </a:lnSpc>
              <a:spcBef>
                <a:spcPts val="640"/>
              </a:spcBef>
              <a:spcAft>
                <a:spcPts val="0"/>
              </a:spcAft>
              <a:buClr>
                <a:schemeClr val="dk1"/>
              </a:buClr>
              <a:buFont typeface="Arial"/>
              <a:buNone/>
            </a:pPr>
            <a:r>
              <a:rPr lang="en-IE" sz="3200" b="0" i="1" u="none" strike="noStrike" cap="none" dirty="0">
                <a:solidFill>
                  <a:schemeClr val="dk1"/>
                </a:solidFill>
                <a:latin typeface="Cambria" panose="02040503050406030204" pitchFamily="18" charset="0"/>
                <a:sym typeface="Calibri"/>
              </a:rPr>
              <a:t>The South Sudanese SPLA was engaged in a fire fight with local ethnically </a:t>
            </a:r>
            <a:r>
              <a:rPr lang="en-IE" sz="3200" b="0" i="1" u="none" strike="noStrike" cap="none" dirty="0" err="1">
                <a:solidFill>
                  <a:schemeClr val="dk1"/>
                </a:solidFill>
                <a:latin typeface="Cambria" panose="02040503050406030204" pitchFamily="18" charset="0"/>
                <a:sym typeface="Calibri"/>
              </a:rPr>
              <a:t>Murle</a:t>
            </a:r>
            <a:r>
              <a:rPr lang="en-IE" sz="3200" b="0" i="1" u="none" strike="noStrike" cap="none" dirty="0">
                <a:solidFill>
                  <a:schemeClr val="dk1"/>
                </a:solidFill>
                <a:latin typeface="Cambria" panose="02040503050406030204" pitchFamily="18" charset="0"/>
                <a:sym typeface="Calibri"/>
              </a:rPr>
              <a:t> militants outskirts of the town of </a:t>
            </a:r>
            <a:r>
              <a:rPr lang="en-IE" sz="3200" b="0" i="1" u="none" strike="noStrike" cap="none" dirty="0" err="1">
                <a:solidFill>
                  <a:schemeClr val="dk1"/>
                </a:solidFill>
                <a:latin typeface="Cambria" panose="02040503050406030204" pitchFamily="18" charset="0"/>
                <a:sym typeface="Calibri"/>
              </a:rPr>
              <a:t>Wernyol</a:t>
            </a:r>
            <a:r>
              <a:rPr lang="en-IE" sz="3200" b="0" i="1" u="none" strike="noStrike" cap="none" dirty="0">
                <a:solidFill>
                  <a:schemeClr val="dk1"/>
                </a:solidFill>
                <a:latin typeface="Cambria" panose="02040503050406030204" pitchFamily="18" charset="0"/>
                <a:sym typeface="Calibri"/>
              </a:rPr>
              <a:t> in South Sudan. The </a:t>
            </a:r>
            <a:r>
              <a:rPr lang="en-IE" sz="3200" b="0" i="1" u="none" strike="noStrike" cap="none" dirty="0" err="1">
                <a:solidFill>
                  <a:schemeClr val="dk1"/>
                </a:solidFill>
                <a:latin typeface="Cambria" panose="02040503050406030204" pitchFamily="18" charset="0"/>
                <a:sym typeface="Calibri"/>
              </a:rPr>
              <a:t>Murle</a:t>
            </a:r>
            <a:r>
              <a:rPr lang="en-IE" sz="3200" b="0" i="1" u="none" strike="noStrike" cap="none" dirty="0">
                <a:solidFill>
                  <a:schemeClr val="dk1"/>
                </a:solidFill>
                <a:latin typeface="Cambria" panose="02040503050406030204" pitchFamily="18" charset="0"/>
                <a:sym typeface="Calibri"/>
              </a:rPr>
              <a:t> militia were resisting a programme of disarmament in the state which was launched in September. </a:t>
            </a:r>
          </a:p>
          <a:p>
            <a:pPr marL="342900" marR="0" lvl="0" indent="-342900" algn="l" rtl="0">
              <a:lnSpc>
                <a:spcPct val="90000"/>
              </a:lnSpc>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640"/>
              </a:spcBef>
              <a:buClr>
                <a:schemeClr val="dk1"/>
              </a:buClr>
              <a:buFont typeface="Arial"/>
              <a:buNone/>
            </a:pPr>
            <a:endParaRPr sz="3200" b="0" i="0" u="none" strike="noStrike" cap="none" dirty="0">
              <a:solidFill>
                <a:schemeClr val="dk1"/>
              </a:solidFill>
              <a:latin typeface="Cambria" panose="02040503050406030204" pitchFamily="18" charset="0"/>
              <a:sym typeface="Calibri"/>
            </a:endParaRPr>
          </a:p>
        </p:txBody>
      </p:sp>
      <p:sp>
        <p:nvSpPr>
          <p:cNvPr id="316" name="Shape 316"/>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30</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922" y="380008"/>
            <a:ext cx="986818" cy="98264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0"/>
        <p:cNvGrpSpPr/>
        <p:nvPr/>
      </p:nvGrpSpPr>
      <p:grpSpPr>
        <a:xfrm>
          <a:off x="0" y="0"/>
          <a:ext cx="0" cy="0"/>
          <a:chOff x="0" y="0"/>
          <a:chExt cx="0" cy="0"/>
        </a:xfrm>
      </p:grpSpPr>
      <p:sp>
        <p:nvSpPr>
          <p:cNvPr id="321" name="Shape 321"/>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Coding: Example 3</a:t>
            </a:r>
          </a:p>
        </p:txBody>
      </p:sp>
      <p:graphicFrame>
        <p:nvGraphicFramePr>
          <p:cNvPr id="322" name="Shape 322"/>
          <p:cNvGraphicFramePr/>
          <p:nvPr>
            <p:extLst>
              <p:ext uri="{D42A27DB-BD31-4B8C-83A1-F6EECF244321}">
                <p14:modId xmlns:p14="http://schemas.microsoft.com/office/powerpoint/2010/main" val="2190093288"/>
              </p:ext>
            </p:extLst>
          </p:nvPr>
        </p:nvGraphicFramePr>
        <p:xfrm>
          <a:off x="179512" y="1600200"/>
          <a:ext cx="8785000" cy="2116825"/>
        </p:xfrm>
        <a:graphic>
          <a:graphicData uri="http://schemas.openxmlformats.org/drawingml/2006/table">
            <a:tbl>
              <a:tblPr firstRow="1" bandRow="1">
                <a:noFill/>
                <a:tableStyleId>{39B7662C-EBD3-4FC1-A58C-A9A76EB78CAB}</a:tableStyleId>
              </a:tblPr>
              <a:tblGrid>
                <a:gridCol w="1098125">
                  <a:extLst>
                    <a:ext uri="{9D8B030D-6E8A-4147-A177-3AD203B41FA5}">
                      <a16:colId xmlns:a16="http://schemas.microsoft.com/office/drawing/2014/main" val="20000"/>
                    </a:ext>
                  </a:extLst>
                </a:gridCol>
                <a:gridCol w="1098125">
                  <a:extLst>
                    <a:ext uri="{9D8B030D-6E8A-4147-A177-3AD203B41FA5}">
                      <a16:colId xmlns:a16="http://schemas.microsoft.com/office/drawing/2014/main" val="20001"/>
                    </a:ext>
                  </a:extLst>
                </a:gridCol>
                <a:gridCol w="1098125">
                  <a:extLst>
                    <a:ext uri="{9D8B030D-6E8A-4147-A177-3AD203B41FA5}">
                      <a16:colId xmlns:a16="http://schemas.microsoft.com/office/drawing/2014/main" val="20002"/>
                    </a:ext>
                  </a:extLst>
                </a:gridCol>
                <a:gridCol w="1098125">
                  <a:extLst>
                    <a:ext uri="{9D8B030D-6E8A-4147-A177-3AD203B41FA5}">
                      <a16:colId xmlns:a16="http://schemas.microsoft.com/office/drawing/2014/main" val="20003"/>
                    </a:ext>
                  </a:extLst>
                </a:gridCol>
                <a:gridCol w="1098125">
                  <a:extLst>
                    <a:ext uri="{9D8B030D-6E8A-4147-A177-3AD203B41FA5}">
                      <a16:colId xmlns:a16="http://schemas.microsoft.com/office/drawing/2014/main" val="20004"/>
                    </a:ext>
                  </a:extLst>
                </a:gridCol>
                <a:gridCol w="1098125">
                  <a:extLst>
                    <a:ext uri="{9D8B030D-6E8A-4147-A177-3AD203B41FA5}">
                      <a16:colId xmlns:a16="http://schemas.microsoft.com/office/drawing/2014/main" val="20005"/>
                    </a:ext>
                  </a:extLst>
                </a:gridCol>
                <a:gridCol w="1098125">
                  <a:extLst>
                    <a:ext uri="{9D8B030D-6E8A-4147-A177-3AD203B41FA5}">
                      <a16:colId xmlns:a16="http://schemas.microsoft.com/office/drawing/2014/main" val="20006"/>
                    </a:ext>
                  </a:extLst>
                </a:gridCol>
                <a:gridCol w="1098125">
                  <a:extLst>
                    <a:ext uri="{9D8B030D-6E8A-4147-A177-3AD203B41FA5}">
                      <a16:colId xmlns:a16="http://schemas.microsoft.com/office/drawing/2014/main" val="20007"/>
                    </a:ext>
                  </a:extLst>
                </a:gridCol>
              </a:tblGrid>
              <a:tr h="647650">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Event Type</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Actor 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Ally Actor 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Actor 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Ally Actor 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Interaction</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extLst>
                  <a:ext uri="{0D108BD9-81ED-4DB2-BD59-A6C34878D82A}">
                    <a16:rowId xmlns:a16="http://schemas.microsoft.com/office/drawing/2014/main" val="10000"/>
                  </a:ext>
                </a:extLst>
              </a:tr>
              <a:tr h="1469175">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Battle-No change of territory</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Military Forces of South Sudan (2011-)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None/>
                      </a:pPr>
                      <a:endParaRPr sz="1100" u="none" strike="noStrike" cap="none">
                        <a:latin typeface="Cambria" panose="02040503050406030204" pitchFamily="18" charset="0"/>
                        <a:ea typeface="Calibri"/>
                        <a:cs typeface="Calibri"/>
                        <a:sym typeface="Calibri"/>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dirty="0">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dirty="0" err="1">
                          <a:solidFill>
                            <a:schemeClr val="dk1"/>
                          </a:solidFill>
                          <a:latin typeface="Cambria" panose="02040503050406030204" pitchFamily="18" charset="0"/>
                          <a:ea typeface="Arial"/>
                          <a:cs typeface="Arial"/>
                          <a:sym typeface="Arial"/>
                        </a:rPr>
                        <a:t>Murle</a:t>
                      </a:r>
                      <a:r>
                        <a:rPr lang="en-IE" sz="1100" u="none" strike="noStrike" cap="none" dirty="0">
                          <a:solidFill>
                            <a:schemeClr val="dk1"/>
                          </a:solidFill>
                          <a:latin typeface="Cambria" panose="02040503050406030204" pitchFamily="18" charset="0"/>
                          <a:ea typeface="Arial"/>
                          <a:cs typeface="Arial"/>
                          <a:sym typeface="Arial"/>
                        </a:rPr>
                        <a:t> Ethnic Militia (South Sudan)</a:t>
                      </a:r>
                    </a:p>
                    <a:p>
                      <a:pPr marL="0" marR="0" lvl="0" indent="0" algn="just" rtl="0">
                        <a:lnSpc>
                          <a:spcPct val="115000"/>
                        </a:lnSpc>
                        <a:spcBef>
                          <a:spcPts val="1000"/>
                        </a:spcBef>
                        <a:spcAft>
                          <a:spcPts val="0"/>
                        </a:spcAft>
                        <a:buNone/>
                      </a:pPr>
                      <a:endParaRPr sz="1100" u="none" strike="noStrike" cap="none" dirty="0">
                        <a:solidFill>
                          <a:schemeClr val="dk1"/>
                        </a:solidFill>
                        <a:latin typeface="Cambria" panose="02040503050406030204" pitchFamily="18" charset="0"/>
                        <a:ea typeface="Arial"/>
                        <a:cs typeface="Arial"/>
                        <a:sym typeface="Arial"/>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r>
                        <a:rPr lang="en-IE" sz="1100" u="none" strike="noStrike" cap="none">
                          <a:solidFill>
                            <a:schemeClr val="dk1"/>
                          </a:solidFill>
                          <a:latin typeface="Cambria" panose="02040503050406030204" pitchFamily="18" charset="0"/>
                          <a:ea typeface="Arial"/>
                          <a:cs typeface="Arial"/>
                          <a:sym typeface="Arial"/>
                        </a:rPr>
                        <a:t> </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solidFill>
                            <a:schemeClr val="dk1"/>
                          </a:solidFill>
                          <a:latin typeface="Cambria" panose="02040503050406030204" pitchFamily="18" charset="0"/>
                          <a:ea typeface="Arial"/>
                          <a:cs typeface="Arial"/>
                          <a:sym typeface="Arial"/>
                        </a:rPr>
                        <a:t>4</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dirty="0">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dirty="0">
                          <a:solidFill>
                            <a:schemeClr val="dk1"/>
                          </a:solidFill>
                          <a:latin typeface="Cambria" panose="02040503050406030204" pitchFamily="18" charset="0"/>
                          <a:ea typeface="Arial"/>
                          <a:cs typeface="Arial"/>
                          <a:sym typeface="Arial"/>
                        </a:rPr>
                        <a:t>14</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23" name="Shape 32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31</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Coding: Example 4</a:t>
            </a:r>
          </a:p>
        </p:txBody>
      </p:sp>
      <p:sp>
        <p:nvSpPr>
          <p:cNvPr id="329" name="Shape 329"/>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Font typeface="Arial"/>
              <a:buNone/>
            </a:pPr>
            <a:r>
              <a:rPr lang="en-IE" sz="2800" b="1" i="0" u="none" strike="noStrike" cap="none" dirty="0">
                <a:solidFill>
                  <a:schemeClr val="dk1"/>
                </a:solidFill>
                <a:latin typeface="Cambria" panose="02040503050406030204" pitchFamily="18" charset="0"/>
                <a:sym typeface="Calibri"/>
              </a:rPr>
              <a:t>Please review and indicate how you would code:</a:t>
            </a:r>
          </a:p>
          <a:p>
            <a:pPr marL="0" marR="0" lvl="0" indent="0" algn="l" rtl="0">
              <a:lnSpc>
                <a:spcPct val="90000"/>
              </a:lnSpc>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0" marR="0" lvl="0" indent="0" algn="ctr" rtl="0">
              <a:lnSpc>
                <a:spcPct val="90000"/>
              </a:lnSpc>
              <a:spcBef>
                <a:spcPts val="640"/>
              </a:spcBef>
              <a:spcAft>
                <a:spcPts val="0"/>
              </a:spcAft>
              <a:buClr>
                <a:schemeClr val="dk1"/>
              </a:buClr>
              <a:buFont typeface="Arial"/>
              <a:buNone/>
            </a:pPr>
            <a:r>
              <a:rPr lang="en-IE" sz="3200" b="0" i="1" u="none" strike="noStrike" cap="none" dirty="0">
                <a:solidFill>
                  <a:schemeClr val="dk1"/>
                </a:solidFill>
                <a:latin typeface="Cambria" panose="02040503050406030204" pitchFamily="18" charset="0"/>
                <a:sym typeface="Calibri"/>
              </a:rPr>
              <a:t>The Kenyan military are being accused of human rights abuses in North-Eastern Province, after reports have emerged of officers rounding up and indiscriminately beating and torturing over a dozen young ethnically Somali men in custody last weekend.</a:t>
            </a:r>
          </a:p>
          <a:p>
            <a:pPr marL="342900" marR="0" lvl="0" indent="-342900" algn="l" rtl="0">
              <a:lnSpc>
                <a:spcPct val="90000"/>
              </a:lnSpc>
              <a:spcBef>
                <a:spcPts val="640"/>
              </a:spcBef>
              <a:spcAft>
                <a:spcPts val="0"/>
              </a:spcAft>
              <a:buClr>
                <a:schemeClr val="dk1"/>
              </a:buClr>
              <a:buFont typeface="Arial"/>
              <a:buNone/>
            </a:pPr>
            <a:endParaRPr sz="320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640"/>
              </a:spcBef>
              <a:buClr>
                <a:schemeClr val="dk1"/>
              </a:buClr>
              <a:buFont typeface="Arial"/>
              <a:buNone/>
            </a:pPr>
            <a:endParaRPr sz="3200" b="0" i="0" u="none" strike="noStrike" cap="none" dirty="0">
              <a:solidFill>
                <a:schemeClr val="dk1"/>
              </a:solidFill>
              <a:latin typeface="Cambria" panose="02040503050406030204" pitchFamily="18" charset="0"/>
              <a:sym typeface="Calibri"/>
            </a:endParaRPr>
          </a:p>
        </p:txBody>
      </p:sp>
      <p:sp>
        <p:nvSpPr>
          <p:cNvPr id="330" name="Shape 330"/>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32</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Shape 335"/>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Coding: Example 4</a:t>
            </a:r>
          </a:p>
        </p:txBody>
      </p:sp>
      <p:graphicFrame>
        <p:nvGraphicFramePr>
          <p:cNvPr id="336" name="Shape 336"/>
          <p:cNvGraphicFramePr/>
          <p:nvPr>
            <p:extLst>
              <p:ext uri="{D42A27DB-BD31-4B8C-83A1-F6EECF244321}">
                <p14:modId xmlns:p14="http://schemas.microsoft.com/office/powerpoint/2010/main" val="4241485093"/>
              </p:ext>
            </p:extLst>
          </p:nvPr>
        </p:nvGraphicFramePr>
        <p:xfrm>
          <a:off x="179512" y="1600200"/>
          <a:ext cx="8785000" cy="2116825"/>
        </p:xfrm>
        <a:graphic>
          <a:graphicData uri="http://schemas.openxmlformats.org/drawingml/2006/table">
            <a:tbl>
              <a:tblPr firstRow="1" bandRow="1">
                <a:noFill/>
                <a:tableStyleId>{39B7662C-EBD3-4FC1-A58C-A9A76EB78CAB}</a:tableStyleId>
              </a:tblPr>
              <a:tblGrid>
                <a:gridCol w="1098125">
                  <a:extLst>
                    <a:ext uri="{9D8B030D-6E8A-4147-A177-3AD203B41FA5}">
                      <a16:colId xmlns:a16="http://schemas.microsoft.com/office/drawing/2014/main" val="20000"/>
                    </a:ext>
                  </a:extLst>
                </a:gridCol>
                <a:gridCol w="1098125">
                  <a:extLst>
                    <a:ext uri="{9D8B030D-6E8A-4147-A177-3AD203B41FA5}">
                      <a16:colId xmlns:a16="http://schemas.microsoft.com/office/drawing/2014/main" val="20001"/>
                    </a:ext>
                  </a:extLst>
                </a:gridCol>
                <a:gridCol w="1098125">
                  <a:extLst>
                    <a:ext uri="{9D8B030D-6E8A-4147-A177-3AD203B41FA5}">
                      <a16:colId xmlns:a16="http://schemas.microsoft.com/office/drawing/2014/main" val="20002"/>
                    </a:ext>
                  </a:extLst>
                </a:gridCol>
                <a:gridCol w="1098125">
                  <a:extLst>
                    <a:ext uri="{9D8B030D-6E8A-4147-A177-3AD203B41FA5}">
                      <a16:colId xmlns:a16="http://schemas.microsoft.com/office/drawing/2014/main" val="20003"/>
                    </a:ext>
                  </a:extLst>
                </a:gridCol>
                <a:gridCol w="1098125">
                  <a:extLst>
                    <a:ext uri="{9D8B030D-6E8A-4147-A177-3AD203B41FA5}">
                      <a16:colId xmlns:a16="http://schemas.microsoft.com/office/drawing/2014/main" val="20004"/>
                    </a:ext>
                  </a:extLst>
                </a:gridCol>
                <a:gridCol w="1098125">
                  <a:extLst>
                    <a:ext uri="{9D8B030D-6E8A-4147-A177-3AD203B41FA5}">
                      <a16:colId xmlns:a16="http://schemas.microsoft.com/office/drawing/2014/main" val="20005"/>
                    </a:ext>
                  </a:extLst>
                </a:gridCol>
                <a:gridCol w="1098125">
                  <a:extLst>
                    <a:ext uri="{9D8B030D-6E8A-4147-A177-3AD203B41FA5}">
                      <a16:colId xmlns:a16="http://schemas.microsoft.com/office/drawing/2014/main" val="20006"/>
                    </a:ext>
                  </a:extLst>
                </a:gridCol>
                <a:gridCol w="1098125">
                  <a:extLst>
                    <a:ext uri="{9D8B030D-6E8A-4147-A177-3AD203B41FA5}">
                      <a16:colId xmlns:a16="http://schemas.microsoft.com/office/drawing/2014/main" val="20007"/>
                    </a:ext>
                  </a:extLst>
                </a:gridCol>
              </a:tblGrid>
              <a:tr h="647650">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Event Type</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Actor 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Ally Actor 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Actor 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Ally Actor 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Interaction</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extLst>
                  <a:ext uri="{0D108BD9-81ED-4DB2-BD59-A6C34878D82A}">
                    <a16:rowId xmlns:a16="http://schemas.microsoft.com/office/drawing/2014/main" val="10000"/>
                  </a:ext>
                </a:extLst>
              </a:tr>
              <a:tr h="1469175">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Violence against civilians</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Military Forces of Kenya (2002-)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None/>
                      </a:pPr>
                      <a:endParaRPr sz="1100" u="none" strike="noStrike" cap="none" dirty="0">
                        <a:latin typeface="Cambria" panose="02040503050406030204" pitchFamily="18" charset="0"/>
                        <a:ea typeface="Calibri"/>
                        <a:cs typeface="Calibri"/>
                        <a:sym typeface="Calibri"/>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solidFill>
                            <a:schemeClr val="dk1"/>
                          </a:solidFill>
                          <a:latin typeface="Cambria" panose="02040503050406030204" pitchFamily="18" charset="0"/>
                          <a:ea typeface="Arial"/>
                          <a:cs typeface="Arial"/>
                          <a:sym typeface="Arial"/>
                        </a:rPr>
                        <a:t>Civilians (Kenya)</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solidFill>
                            <a:schemeClr val="dk1"/>
                          </a:solidFill>
                          <a:latin typeface="Cambria" panose="02040503050406030204" pitchFamily="18" charset="0"/>
                          <a:ea typeface="Arial"/>
                          <a:cs typeface="Arial"/>
                          <a:sym typeface="Arial"/>
                        </a:rPr>
                        <a:t>Somali Ethnic Group (Kenya)</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solidFill>
                            <a:schemeClr val="dk1"/>
                          </a:solidFill>
                          <a:latin typeface="Cambria" panose="02040503050406030204" pitchFamily="18" charset="0"/>
                          <a:ea typeface="Arial"/>
                          <a:cs typeface="Arial"/>
                          <a:sym typeface="Arial"/>
                        </a:rPr>
                        <a:t>7</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dirty="0">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dirty="0">
                          <a:solidFill>
                            <a:schemeClr val="dk1"/>
                          </a:solidFill>
                          <a:latin typeface="Cambria" panose="02040503050406030204" pitchFamily="18" charset="0"/>
                          <a:ea typeface="Arial"/>
                          <a:cs typeface="Arial"/>
                          <a:sym typeface="Arial"/>
                        </a:rPr>
                        <a:t>17</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37" name="Shape 337"/>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33</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Shape 342"/>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smtClean="0">
                <a:solidFill>
                  <a:schemeClr val="dk1"/>
                </a:solidFill>
                <a:latin typeface="Cambria" panose="02040503050406030204" pitchFamily="18" charset="0"/>
                <a:sym typeface="Calibri"/>
              </a:rPr>
              <a:t>Coding: Example 5</a:t>
            </a:r>
            <a:endParaRPr lang="en-IE" sz="4400" b="0" i="0" u="none" strike="noStrike" cap="none" dirty="0">
              <a:solidFill>
                <a:schemeClr val="dk1"/>
              </a:solidFill>
              <a:latin typeface="Cambria" panose="02040503050406030204" pitchFamily="18" charset="0"/>
              <a:sym typeface="Calibri"/>
            </a:endParaRPr>
          </a:p>
        </p:txBody>
      </p:sp>
      <p:sp>
        <p:nvSpPr>
          <p:cNvPr id="343" name="Shape 343"/>
          <p:cNvSpPr txBox="1">
            <a:spLocks noGrp="1"/>
          </p:cNvSpPr>
          <p:nvPr>
            <p:ph type="body" idx="1"/>
          </p:nvPr>
        </p:nvSpPr>
        <p:spPr>
          <a:xfrm>
            <a:off x="457200" y="1600200"/>
            <a:ext cx="8229600" cy="4525963"/>
          </a:xfrm>
          <a:prstGeom prst="rect">
            <a:avLst/>
          </a:prstGeom>
          <a:noFill/>
          <a:ln>
            <a:noFill/>
          </a:ln>
        </p:spPr>
        <p:txBody>
          <a:bodyPr wrap="square" lIns="91425" tIns="45700" rIns="91425" bIns="45700" anchor="t" anchorCtr="0">
            <a:noAutofit/>
          </a:bodyPr>
          <a:lstStyle/>
          <a:p>
            <a:pPr marL="342900" marR="0" lvl="0" indent="-342900" algn="ctr" rtl="0">
              <a:lnSpc>
                <a:spcPct val="90000"/>
              </a:lnSpc>
              <a:spcBef>
                <a:spcPts val="0"/>
              </a:spcBef>
              <a:spcAft>
                <a:spcPts val="0"/>
              </a:spcAft>
              <a:buClr>
                <a:schemeClr val="dk1"/>
              </a:buClr>
              <a:buFont typeface="Arial"/>
              <a:buNone/>
            </a:pPr>
            <a:r>
              <a:rPr lang="en-IE" sz="2800" b="1" i="0" u="none" strike="noStrike" cap="none" dirty="0">
                <a:solidFill>
                  <a:schemeClr val="dk1"/>
                </a:solidFill>
                <a:latin typeface="Cambria" panose="02040503050406030204" pitchFamily="18" charset="0"/>
                <a:sym typeface="Calibri"/>
              </a:rPr>
              <a:t>Please review and indicate how you would code:</a:t>
            </a:r>
          </a:p>
          <a:p>
            <a:pPr marL="0" marR="0" lvl="0" indent="0" algn="l" rtl="0">
              <a:lnSpc>
                <a:spcPct val="90000"/>
              </a:lnSpc>
              <a:spcBef>
                <a:spcPts val="592"/>
              </a:spcBef>
              <a:spcAft>
                <a:spcPts val="0"/>
              </a:spcAft>
              <a:buClr>
                <a:schemeClr val="dk1"/>
              </a:buClr>
              <a:buFont typeface="Arial"/>
              <a:buNone/>
            </a:pPr>
            <a:endParaRPr sz="2960" b="0" i="0" u="none" strike="noStrike" cap="none" dirty="0">
              <a:solidFill>
                <a:schemeClr val="dk1"/>
              </a:solidFill>
              <a:latin typeface="Cambria" panose="02040503050406030204" pitchFamily="18" charset="0"/>
              <a:sym typeface="Calibri"/>
            </a:endParaRPr>
          </a:p>
          <a:p>
            <a:pPr marL="0" marR="0" lvl="0" indent="0" algn="ctr" rtl="0">
              <a:lnSpc>
                <a:spcPct val="90000"/>
              </a:lnSpc>
              <a:spcBef>
                <a:spcPts val="592"/>
              </a:spcBef>
              <a:spcAft>
                <a:spcPts val="0"/>
              </a:spcAft>
              <a:buClr>
                <a:schemeClr val="dk1"/>
              </a:buClr>
              <a:buFont typeface="Arial"/>
              <a:buNone/>
            </a:pPr>
            <a:r>
              <a:rPr lang="en-IE" sz="2960" b="0" i="1" u="none" strike="noStrike" cap="none" dirty="0">
                <a:solidFill>
                  <a:schemeClr val="dk1"/>
                </a:solidFill>
                <a:latin typeface="Cambria" panose="02040503050406030204" pitchFamily="18" charset="0"/>
                <a:sym typeface="Calibri"/>
              </a:rPr>
              <a:t>The Ugandan military has reported a victory over a contingent of the Lord’s Resistance Army in north-eastern Democratic Republic of Congo. The military launched a campaign to capture the LRA’s commander last winter, and achieved a breakthrough on Tuesday when defeated a contingent in a firefight, and captured a dozen rebel troops.</a:t>
            </a:r>
          </a:p>
          <a:p>
            <a:pPr marL="342900" marR="0" lvl="0" indent="-342900" algn="l" rtl="0">
              <a:lnSpc>
                <a:spcPct val="90000"/>
              </a:lnSpc>
              <a:spcBef>
                <a:spcPts val="592"/>
              </a:spcBef>
              <a:spcAft>
                <a:spcPts val="0"/>
              </a:spcAft>
              <a:buClr>
                <a:schemeClr val="dk1"/>
              </a:buClr>
              <a:buFont typeface="Arial"/>
              <a:buNone/>
            </a:pPr>
            <a:endParaRPr sz="2960" b="0" i="0" u="none" strike="noStrike" cap="none" dirty="0">
              <a:solidFill>
                <a:schemeClr val="dk1"/>
              </a:solidFill>
              <a:latin typeface="Cambria" panose="02040503050406030204" pitchFamily="18" charset="0"/>
              <a:sym typeface="Calibri"/>
            </a:endParaRPr>
          </a:p>
          <a:p>
            <a:pPr marL="342900" marR="0" lvl="0" indent="-342900" algn="l" rtl="0">
              <a:lnSpc>
                <a:spcPct val="90000"/>
              </a:lnSpc>
              <a:spcBef>
                <a:spcPts val="592"/>
              </a:spcBef>
              <a:buClr>
                <a:schemeClr val="dk1"/>
              </a:buClr>
              <a:buFont typeface="Arial"/>
              <a:buNone/>
            </a:pPr>
            <a:endParaRPr sz="2960" b="0" i="0" u="none" strike="noStrike" cap="none" dirty="0">
              <a:solidFill>
                <a:schemeClr val="dk1"/>
              </a:solidFill>
              <a:latin typeface="Cambria" panose="02040503050406030204" pitchFamily="18" charset="0"/>
              <a:sym typeface="Calibri"/>
            </a:endParaRPr>
          </a:p>
        </p:txBody>
      </p:sp>
      <p:sp>
        <p:nvSpPr>
          <p:cNvPr id="344" name="Shape 344"/>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34</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Shape 349"/>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Coding: Example 5</a:t>
            </a:r>
          </a:p>
        </p:txBody>
      </p:sp>
      <p:graphicFrame>
        <p:nvGraphicFramePr>
          <p:cNvPr id="350" name="Shape 350"/>
          <p:cNvGraphicFramePr/>
          <p:nvPr>
            <p:extLst>
              <p:ext uri="{D42A27DB-BD31-4B8C-83A1-F6EECF244321}">
                <p14:modId xmlns:p14="http://schemas.microsoft.com/office/powerpoint/2010/main" val="2594306278"/>
              </p:ext>
            </p:extLst>
          </p:nvPr>
        </p:nvGraphicFramePr>
        <p:xfrm>
          <a:off x="179512" y="1600200"/>
          <a:ext cx="8785000" cy="2116825"/>
        </p:xfrm>
        <a:graphic>
          <a:graphicData uri="http://schemas.openxmlformats.org/drawingml/2006/table">
            <a:tbl>
              <a:tblPr firstRow="1" bandRow="1">
                <a:noFill/>
                <a:tableStyleId>{39B7662C-EBD3-4FC1-A58C-A9A76EB78CAB}</a:tableStyleId>
              </a:tblPr>
              <a:tblGrid>
                <a:gridCol w="1098125">
                  <a:extLst>
                    <a:ext uri="{9D8B030D-6E8A-4147-A177-3AD203B41FA5}">
                      <a16:colId xmlns:a16="http://schemas.microsoft.com/office/drawing/2014/main" val="20000"/>
                    </a:ext>
                  </a:extLst>
                </a:gridCol>
                <a:gridCol w="1098125">
                  <a:extLst>
                    <a:ext uri="{9D8B030D-6E8A-4147-A177-3AD203B41FA5}">
                      <a16:colId xmlns:a16="http://schemas.microsoft.com/office/drawing/2014/main" val="20001"/>
                    </a:ext>
                  </a:extLst>
                </a:gridCol>
                <a:gridCol w="1098125">
                  <a:extLst>
                    <a:ext uri="{9D8B030D-6E8A-4147-A177-3AD203B41FA5}">
                      <a16:colId xmlns:a16="http://schemas.microsoft.com/office/drawing/2014/main" val="20002"/>
                    </a:ext>
                  </a:extLst>
                </a:gridCol>
                <a:gridCol w="1098125">
                  <a:extLst>
                    <a:ext uri="{9D8B030D-6E8A-4147-A177-3AD203B41FA5}">
                      <a16:colId xmlns:a16="http://schemas.microsoft.com/office/drawing/2014/main" val="20003"/>
                    </a:ext>
                  </a:extLst>
                </a:gridCol>
                <a:gridCol w="1098125">
                  <a:extLst>
                    <a:ext uri="{9D8B030D-6E8A-4147-A177-3AD203B41FA5}">
                      <a16:colId xmlns:a16="http://schemas.microsoft.com/office/drawing/2014/main" val="20004"/>
                    </a:ext>
                  </a:extLst>
                </a:gridCol>
                <a:gridCol w="1098125">
                  <a:extLst>
                    <a:ext uri="{9D8B030D-6E8A-4147-A177-3AD203B41FA5}">
                      <a16:colId xmlns:a16="http://schemas.microsoft.com/office/drawing/2014/main" val="20005"/>
                    </a:ext>
                  </a:extLst>
                </a:gridCol>
                <a:gridCol w="1098125">
                  <a:extLst>
                    <a:ext uri="{9D8B030D-6E8A-4147-A177-3AD203B41FA5}">
                      <a16:colId xmlns:a16="http://schemas.microsoft.com/office/drawing/2014/main" val="20006"/>
                    </a:ext>
                  </a:extLst>
                </a:gridCol>
                <a:gridCol w="1098125">
                  <a:extLst>
                    <a:ext uri="{9D8B030D-6E8A-4147-A177-3AD203B41FA5}">
                      <a16:colId xmlns:a16="http://schemas.microsoft.com/office/drawing/2014/main" val="20007"/>
                    </a:ext>
                  </a:extLst>
                </a:gridCol>
              </a:tblGrid>
              <a:tr h="647650">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Event Type</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Actor 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Ally Actor 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Inter1</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Actor 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Ally Actor 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tc>
                  <a:txBody>
                    <a:bodyPr/>
                    <a:lstStyle/>
                    <a:p>
                      <a:pPr marL="0" marR="0" lvl="0" indent="0" algn="just" rtl="0">
                        <a:lnSpc>
                          <a:spcPct val="115000"/>
                        </a:lnSpc>
                        <a:spcBef>
                          <a:spcPts val="0"/>
                        </a:spcBef>
                        <a:spcAft>
                          <a:spcPts val="0"/>
                        </a:spcAft>
                        <a:buNone/>
                      </a:pPr>
                      <a:r>
                        <a:rPr lang="en-IE" sz="1200" b="1" u="none" strike="noStrike" cap="none">
                          <a:solidFill>
                            <a:srgbClr val="FFFFFF"/>
                          </a:solidFill>
                          <a:latin typeface="Cambria" panose="02040503050406030204" pitchFamily="18" charset="0"/>
                          <a:ea typeface="Arial"/>
                          <a:cs typeface="Arial"/>
                          <a:sym typeface="Arial"/>
                        </a:rPr>
                        <a:t>Interaction</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solidFill>
                      <a:schemeClr val="dk1"/>
                    </a:solidFill>
                  </a:tcPr>
                </a:tc>
                <a:extLst>
                  <a:ext uri="{0D108BD9-81ED-4DB2-BD59-A6C34878D82A}">
                    <a16:rowId xmlns:a16="http://schemas.microsoft.com/office/drawing/2014/main" val="10000"/>
                  </a:ext>
                </a:extLst>
              </a:tr>
              <a:tr h="1469175">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Battle-No change of territory</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dirty="0">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dirty="0">
                          <a:latin typeface="Cambria" panose="02040503050406030204" pitchFamily="18" charset="0"/>
                          <a:ea typeface="Arial"/>
                          <a:cs typeface="Arial"/>
                          <a:sym typeface="Arial"/>
                        </a:rPr>
                        <a:t>Military Forces of Uganda (1986-)</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ctr" rtl="0">
                        <a:spcBef>
                          <a:spcPts val="0"/>
                        </a:spcBef>
                        <a:buNone/>
                      </a:pPr>
                      <a:endParaRPr sz="1100" u="none" strike="noStrike" cap="none">
                        <a:latin typeface="Cambria" panose="02040503050406030204" pitchFamily="18" charset="0"/>
                        <a:ea typeface="Calibri"/>
                        <a:cs typeface="Calibri"/>
                        <a:sym typeface="Calibri"/>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latin typeface="Cambria" panose="02040503050406030204" pitchFamily="18" charset="0"/>
                          <a:ea typeface="Arial"/>
                          <a:cs typeface="Arial"/>
                          <a:sym typeface="Arial"/>
                        </a:rPr>
                        <a:t>8</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solidFill>
                            <a:schemeClr val="dk1"/>
                          </a:solidFill>
                          <a:latin typeface="Cambria" panose="02040503050406030204" pitchFamily="18" charset="0"/>
                          <a:ea typeface="Arial"/>
                          <a:cs typeface="Arial"/>
                          <a:sym typeface="Arial"/>
                        </a:rPr>
                        <a:t>LRA: Lord’s Resistance Army</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endParaRPr sz="1100" u="none" strike="noStrike" cap="none">
                        <a:solidFill>
                          <a:schemeClr val="dk1"/>
                        </a:solidFill>
                        <a:latin typeface="Cambria" panose="02040503050406030204" pitchFamily="18" charset="0"/>
                        <a:ea typeface="Arial"/>
                        <a:cs typeface="Arial"/>
                        <a:sym typeface="Arial"/>
                      </a:endParaRP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a:solidFill>
                            <a:schemeClr val="dk1"/>
                          </a:solidFill>
                          <a:latin typeface="Cambria" panose="02040503050406030204" pitchFamily="18" charset="0"/>
                          <a:ea typeface="Arial"/>
                          <a:cs typeface="Arial"/>
                          <a:sym typeface="Arial"/>
                        </a:rPr>
                        <a:t>2</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tc>
                  <a:txBody>
                    <a:bodyPr/>
                    <a:lstStyle/>
                    <a:p>
                      <a:pPr marL="0" marR="0" lvl="0" indent="0" algn="just" rtl="0">
                        <a:lnSpc>
                          <a:spcPct val="115000"/>
                        </a:lnSpc>
                        <a:spcBef>
                          <a:spcPts val="0"/>
                        </a:spcBef>
                        <a:spcAft>
                          <a:spcPts val="0"/>
                        </a:spcAft>
                        <a:buNone/>
                      </a:pPr>
                      <a:endParaRPr sz="1100" u="none" strike="noStrike" cap="none" dirty="0">
                        <a:solidFill>
                          <a:schemeClr val="dk1"/>
                        </a:solidFill>
                        <a:latin typeface="Cambria" panose="02040503050406030204" pitchFamily="18" charset="0"/>
                        <a:ea typeface="Arial"/>
                        <a:cs typeface="Arial"/>
                        <a:sym typeface="Arial"/>
                      </a:endParaRPr>
                    </a:p>
                    <a:p>
                      <a:pPr marL="0" marR="0" lvl="0" indent="0" algn="just" rtl="0">
                        <a:lnSpc>
                          <a:spcPct val="115000"/>
                        </a:lnSpc>
                        <a:spcBef>
                          <a:spcPts val="1000"/>
                        </a:spcBef>
                        <a:spcAft>
                          <a:spcPts val="0"/>
                        </a:spcAft>
                        <a:buNone/>
                      </a:pPr>
                      <a:r>
                        <a:rPr lang="en-IE" sz="1100" u="none" strike="noStrike" cap="none" dirty="0">
                          <a:solidFill>
                            <a:schemeClr val="dk1"/>
                          </a:solidFill>
                          <a:latin typeface="Cambria" panose="02040503050406030204" pitchFamily="18" charset="0"/>
                          <a:ea typeface="Arial"/>
                          <a:cs typeface="Arial"/>
                          <a:sym typeface="Arial"/>
                        </a:rPr>
                        <a:t>28</a:t>
                      </a:r>
                    </a:p>
                  </a:txBody>
                  <a:tcPr marL="68575" marR="68575" marT="0" marB="0">
                    <a:lnL w="12700" cap="flat" cmpd="sng">
                      <a:solidFill>
                        <a:schemeClr val="dk1"/>
                      </a:solidFill>
                      <a:prstDash val="solid"/>
                      <a:round/>
                      <a:headEnd type="none" w="med" len="med"/>
                      <a:tailEnd type="none" w="med" len="med"/>
                    </a:lnL>
                    <a:lnR w="12700" cap="flat" cmpd="sng">
                      <a:solidFill>
                        <a:schemeClr val="dk1"/>
                      </a:solidFill>
                      <a:prstDash val="solid"/>
                      <a:round/>
                      <a:headEnd type="none" w="med" len="med"/>
                      <a:tailEnd type="none" w="med" len="med"/>
                    </a:lnR>
                    <a:lnT w="12700" cap="flat" cmpd="sng">
                      <a:solidFill>
                        <a:schemeClr val="dk1"/>
                      </a:solidFill>
                      <a:prstDash val="solid"/>
                      <a:round/>
                      <a:headEnd type="none" w="med" len="med"/>
                      <a:tailEnd type="none" w="med" len="med"/>
                    </a:lnT>
                    <a:lnB w="12700" cap="flat" cmpd="sng">
                      <a:solidFill>
                        <a:schemeClr val="dk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51" name="Shape 351"/>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35</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3959" b="0" i="0" u="none" strike="noStrike" cap="none" dirty="0" smtClean="0">
                <a:solidFill>
                  <a:schemeClr val="dk1"/>
                </a:solidFill>
                <a:latin typeface="Cambria" panose="02040503050406030204" pitchFamily="18" charset="0"/>
                <a:sym typeface="Calibri"/>
              </a:rPr>
              <a:t>How the Project Works: </a:t>
            </a:r>
            <a:br>
              <a:rPr lang="en-IE" sz="3959" b="0" i="0" u="none" strike="noStrike" cap="none" dirty="0" smtClean="0">
                <a:solidFill>
                  <a:schemeClr val="dk1"/>
                </a:solidFill>
                <a:latin typeface="Cambria" panose="02040503050406030204" pitchFamily="18" charset="0"/>
                <a:sym typeface="Calibri"/>
              </a:rPr>
            </a:br>
            <a:r>
              <a:rPr lang="en-IE" sz="3959" b="0" i="0" u="none" strike="noStrike" cap="none" dirty="0" smtClean="0">
                <a:solidFill>
                  <a:schemeClr val="dk1"/>
                </a:solidFill>
                <a:latin typeface="Cambria" panose="02040503050406030204" pitchFamily="18" charset="0"/>
                <a:sym typeface="Calibri"/>
              </a:rPr>
              <a:t>Assessment</a:t>
            </a:r>
            <a:endParaRPr lang="en-IE" sz="3959" b="0" i="0" u="none" strike="noStrike" cap="none" dirty="0">
              <a:solidFill>
                <a:schemeClr val="dk1"/>
              </a:solidFill>
              <a:latin typeface="Cambria" panose="02040503050406030204" pitchFamily="18" charset="0"/>
              <a:sym typeface="Calibri"/>
            </a:endParaRPr>
          </a:p>
        </p:txBody>
      </p:sp>
      <p:sp>
        <p:nvSpPr>
          <p:cNvPr id="113" name="Shape 113"/>
          <p:cNvSpPr txBox="1">
            <a:spLocks noGrp="1"/>
          </p:cNvSpPr>
          <p:nvPr>
            <p:ph type="body" idx="1"/>
          </p:nvPr>
        </p:nvSpPr>
        <p:spPr>
          <a:xfrm>
            <a:off x="457200" y="1600200"/>
            <a:ext cx="8229600" cy="4925144"/>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IE" sz="3200" b="0" i="0" u="none" strike="noStrike" cap="none" dirty="0" smtClean="0">
                <a:solidFill>
                  <a:schemeClr val="dk1"/>
                </a:solidFill>
                <a:latin typeface="Cambria" panose="02040503050406030204" pitchFamily="18" charset="0"/>
                <a:sym typeface="Calibri"/>
              </a:rPr>
              <a:t>Team members are assessed on a range of performance indicators, including: </a:t>
            </a:r>
          </a:p>
          <a:p>
            <a:pPr marL="742950" marR="0" lvl="1" indent="-285750" algn="l" rtl="0">
              <a:spcBef>
                <a:spcPts val="560"/>
              </a:spcBef>
              <a:spcAft>
                <a:spcPts val="0"/>
              </a:spcAft>
              <a:buClr>
                <a:schemeClr val="dk1"/>
              </a:buClr>
              <a:buSzPts val="2800"/>
              <a:buFont typeface="Arial"/>
              <a:buChar char="–"/>
            </a:pPr>
            <a:r>
              <a:rPr lang="en-IE" sz="2800" b="0" i="0" u="none" strike="noStrike" cap="none" dirty="0" smtClean="0">
                <a:solidFill>
                  <a:schemeClr val="dk1"/>
                </a:solidFill>
                <a:latin typeface="Cambria" panose="02040503050406030204" pitchFamily="18" charset="0"/>
                <a:sym typeface="Calibri"/>
              </a:rPr>
              <a:t>The </a:t>
            </a:r>
            <a:r>
              <a:rPr lang="en-IE" sz="2800" b="1" i="0" u="none" strike="noStrike" cap="none" dirty="0" smtClean="0">
                <a:solidFill>
                  <a:schemeClr val="dk1"/>
                </a:solidFill>
                <a:latin typeface="Cambria" panose="02040503050406030204" pitchFamily="18" charset="0"/>
                <a:sym typeface="Calibri"/>
              </a:rPr>
              <a:t>timeliness</a:t>
            </a:r>
            <a:r>
              <a:rPr lang="en-IE" sz="2800" b="0" i="0" u="none" strike="noStrike" cap="none" dirty="0" smtClean="0">
                <a:solidFill>
                  <a:schemeClr val="dk1"/>
                </a:solidFill>
                <a:latin typeface="Cambria" panose="02040503050406030204" pitchFamily="18" charset="0"/>
                <a:sym typeface="Calibri"/>
              </a:rPr>
              <a:t> and </a:t>
            </a:r>
            <a:r>
              <a:rPr lang="en-IE" sz="2800" b="1" i="0" u="none" strike="noStrike" cap="none" dirty="0" smtClean="0">
                <a:solidFill>
                  <a:schemeClr val="dk1"/>
                </a:solidFill>
                <a:latin typeface="Cambria" panose="02040503050406030204" pitchFamily="18" charset="0"/>
                <a:sym typeface="Calibri"/>
              </a:rPr>
              <a:t>reliability</a:t>
            </a:r>
            <a:r>
              <a:rPr lang="en-IE" sz="2800" b="0" i="0" u="none" strike="noStrike" cap="none" dirty="0" smtClean="0">
                <a:solidFill>
                  <a:schemeClr val="dk1"/>
                </a:solidFill>
                <a:latin typeface="Cambria" panose="02040503050406030204" pitchFamily="18" charset="0"/>
                <a:sym typeface="Calibri"/>
              </a:rPr>
              <a:t> of their work;</a:t>
            </a:r>
          </a:p>
          <a:p>
            <a:pPr marL="742950" marR="0" lvl="1" indent="-285750" algn="l" rtl="0">
              <a:spcBef>
                <a:spcPts val="560"/>
              </a:spcBef>
              <a:spcAft>
                <a:spcPts val="0"/>
              </a:spcAft>
              <a:buClr>
                <a:schemeClr val="dk1"/>
              </a:buClr>
              <a:buSzPts val="2800"/>
              <a:buFont typeface="Arial"/>
              <a:buChar char="–"/>
            </a:pPr>
            <a:r>
              <a:rPr lang="en-IE" sz="2800" b="0" i="0" u="none" strike="noStrike" cap="none" dirty="0" smtClean="0">
                <a:solidFill>
                  <a:schemeClr val="dk1"/>
                </a:solidFill>
                <a:latin typeface="Cambria" panose="02040503050406030204" pitchFamily="18" charset="0"/>
                <a:sym typeface="Calibri"/>
              </a:rPr>
              <a:t>The </a:t>
            </a:r>
            <a:r>
              <a:rPr lang="en-IE" sz="2800" b="1" i="0" u="none" strike="noStrike" cap="none" dirty="0" smtClean="0">
                <a:solidFill>
                  <a:schemeClr val="dk1"/>
                </a:solidFill>
                <a:latin typeface="Cambria" panose="02040503050406030204" pitchFamily="18" charset="0"/>
                <a:sym typeface="Calibri"/>
              </a:rPr>
              <a:t>quality</a:t>
            </a:r>
            <a:r>
              <a:rPr lang="en-IE" sz="2800" b="0" i="0" u="none" strike="noStrike" cap="none" dirty="0" smtClean="0">
                <a:solidFill>
                  <a:schemeClr val="dk1"/>
                </a:solidFill>
                <a:latin typeface="Cambria" panose="02040503050406030204" pitchFamily="18" charset="0"/>
                <a:sym typeface="Calibri"/>
              </a:rPr>
              <a:t> of their data;</a:t>
            </a:r>
          </a:p>
          <a:p>
            <a:pPr marL="742950" marR="0" lvl="1" indent="-285750" algn="l" rtl="0">
              <a:spcBef>
                <a:spcPts val="560"/>
              </a:spcBef>
              <a:spcAft>
                <a:spcPts val="0"/>
              </a:spcAft>
              <a:buClr>
                <a:schemeClr val="dk1"/>
              </a:buClr>
              <a:buSzPts val="2800"/>
              <a:buFont typeface="Arial"/>
              <a:buChar char="–"/>
            </a:pPr>
            <a:r>
              <a:rPr lang="en-IE" sz="2800" b="0" i="0" u="none" strike="noStrike" cap="none" dirty="0" smtClean="0">
                <a:solidFill>
                  <a:schemeClr val="dk1"/>
                </a:solidFill>
                <a:latin typeface="Cambria" panose="02040503050406030204" pitchFamily="18" charset="0"/>
                <a:sym typeface="Calibri"/>
              </a:rPr>
              <a:t>Their </a:t>
            </a:r>
            <a:r>
              <a:rPr lang="en-IE" sz="2800" b="1" i="0" u="none" strike="noStrike" cap="none" dirty="0" smtClean="0">
                <a:solidFill>
                  <a:schemeClr val="dk1"/>
                </a:solidFill>
                <a:latin typeface="Cambria" panose="02040503050406030204" pitchFamily="18" charset="0"/>
                <a:sym typeface="Calibri"/>
              </a:rPr>
              <a:t>speed </a:t>
            </a:r>
            <a:r>
              <a:rPr lang="en-IE" sz="2800" b="0" i="0" u="none" strike="noStrike" cap="none" dirty="0" smtClean="0">
                <a:solidFill>
                  <a:schemeClr val="dk1"/>
                </a:solidFill>
                <a:latin typeface="Cambria" panose="02040503050406030204" pitchFamily="18" charset="0"/>
                <a:sym typeface="Calibri"/>
              </a:rPr>
              <a:t>and </a:t>
            </a:r>
            <a:r>
              <a:rPr lang="en-IE" sz="2800" b="1" i="0" u="none" strike="noStrike" cap="none" dirty="0" smtClean="0">
                <a:solidFill>
                  <a:schemeClr val="dk1"/>
                </a:solidFill>
                <a:latin typeface="Cambria" panose="02040503050406030204" pitchFamily="18" charset="0"/>
                <a:sym typeface="Calibri"/>
              </a:rPr>
              <a:t>efficiency</a:t>
            </a:r>
            <a:r>
              <a:rPr lang="en-IE" sz="2800" b="0" i="0" u="none" strike="noStrike" cap="none" dirty="0" smtClean="0">
                <a:solidFill>
                  <a:schemeClr val="dk1"/>
                </a:solidFill>
                <a:latin typeface="Cambria" panose="02040503050406030204" pitchFamily="18" charset="0"/>
                <a:sym typeface="Calibri"/>
              </a:rPr>
              <a:t> (from calculation of data coded, countries allocated, and hours worked);</a:t>
            </a:r>
          </a:p>
          <a:p>
            <a:pPr marL="742950" marR="0" lvl="1" indent="-285750" algn="l" rtl="0">
              <a:spcBef>
                <a:spcPts val="560"/>
              </a:spcBef>
              <a:spcAft>
                <a:spcPts val="0"/>
              </a:spcAft>
              <a:buClr>
                <a:schemeClr val="dk1"/>
              </a:buClr>
              <a:buSzPts val="2800"/>
              <a:buFont typeface="Arial"/>
              <a:buChar char="–"/>
            </a:pPr>
            <a:r>
              <a:rPr lang="en-IE" sz="2800" b="0" i="0" u="none" strike="noStrike" cap="none" dirty="0" smtClean="0">
                <a:solidFill>
                  <a:schemeClr val="dk1"/>
                </a:solidFill>
                <a:latin typeface="Cambria" panose="02040503050406030204" pitchFamily="18" charset="0"/>
                <a:sym typeface="Calibri"/>
              </a:rPr>
              <a:t>Their </a:t>
            </a:r>
            <a:r>
              <a:rPr lang="en-IE" sz="2800" b="1" i="0" u="none" strike="noStrike" cap="none" dirty="0" smtClean="0">
                <a:solidFill>
                  <a:schemeClr val="dk1"/>
                </a:solidFill>
                <a:latin typeface="Cambria" panose="02040503050406030204" pitchFamily="18" charset="0"/>
                <a:sym typeface="Calibri"/>
              </a:rPr>
              <a:t>communication</a:t>
            </a:r>
            <a:r>
              <a:rPr lang="en-IE" sz="2800" b="0" i="0" u="none" strike="noStrike" cap="none" dirty="0" smtClean="0">
                <a:solidFill>
                  <a:schemeClr val="dk1"/>
                </a:solidFill>
                <a:latin typeface="Cambria" panose="02040503050406030204" pitchFamily="18" charset="0"/>
                <a:sym typeface="Calibri"/>
              </a:rPr>
              <a:t> skills; </a:t>
            </a:r>
          </a:p>
          <a:p>
            <a:pPr marL="742950" marR="0" lvl="1" indent="-285750" algn="l" rtl="0">
              <a:spcBef>
                <a:spcPts val="560"/>
              </a:spcBef>
              <a:spcAft>
                <a:spcPts val="0"/>
              </a:spcAft>
              <a:buClr>
                <a:schemeClr val="dk1"/>
              </a:buClr>
              <a:buSzPts val="2800"/>
              <a:buFont typeface="Arial"/>
              <a:buChar char="–"/>
            </a:pPr>
            <a:r>
              <a:rPr lang="en-IE" sz="2800" b="0" i="0" u="none" strike="noStrike" cap="none" dirty="0" smtClean="0">
                <a:solidFill>
                  <a:schemeClr val="dk1"/>
                </a:solidFill>
                <a:latin typeface="Cambria" panose="02040503050406030204" pitchFamily="18" charset="0"/>
                <a:sym typeface="Calibri"/>
              </a:rPr>
              <a:t>Their ability to work </a:t>
            </a:r>
            <a:r>
              <a:rPr lang="en-IE" sz="2800" b="1" i="0" u="none" strike="noStrike" cap="none" dirty="0" smtClean="0">
                <a:solidFill>
                  <a:schemeClr val="dk1"/>
                </a:solidFill>
                <a:latin typeface="Cambria" panose="02040503050406030204" pitchFamily="18" charset="0"/>
                <a:sym typeface="Calibri"/>
              </a:rPr>
              <a:t>independently</a:t>
            </a:r>
            <a:r>
              <a:rPr lang="en-IE" sz="2800" b="0" i="0" u="none" strike="noStrike" cap="none" dirty="0" smtClean="0">
                <a:solidFill>
                  <a:schemeClr val="dk1"/>
                </a:solidFill>
                <a:latin typeface="Cambria" panose="02040503050406030204" pitchFamily="18" charset="0"/>
                <a:sym typeface="Calibri"/>
              </a:rPr>
              <a:t> with </a:t>
            </a:r>
            <a:r>
              <a:rPr lang="en-IE" sz="2800" b="1" i="0" u="none" strike="noStrike" cap="none" dirty="0" smtClean="0">
                <a:solidFill>
                  <a:schemeClr val="dk1"/>
                </a:solidFill>
                <a:latin typeface="Cambria" panose="02040503050406030204" pitchFamily="18" charset="0"/>
                <a:sym typeface="Calibri"/>
              </a:rPr>
              <a:t>limited supervision</a:t>
            </a:r>
            <a:r>
              <a:rPr lang="en-IE" sz="2800" b="0" i="0" u="none" strike="noStrike" cap="none" dirty="0" smtClean="0">
                <a:solidFill>
                  <a:schemeClr val="dk1"/>
                </a:solidFill>
                <a:latin typeface="Cambria" panose="02040503050406030204" pitchFamily="18" charset="0"/>
                <a:sym typeface="Calibri"/>
              </a:rPr>
              <a:t>.</a:t>
            </a:r>
          </a:p>
          <a:p>
            <a:pPr marL="742950" marR="0" lvl="1" indent="-285750" algn="l" rtl="0">
              <a:spcBef>
                <a:spcPts val="560"/>
              </a:spcBef>
              <a:spcAft>
                <a:spcPts val="0"/>
              </a:spcAft>
              <a:buClr>
                <a:schemeClr val="dk1"/>
              </a:buClr>
              <a:buSzPts val="2800"/>
              <a:buFont typeface="Arial"/>
              <a:buNone/>
            </a:pPr>
            <a:endParaRPr sz="2800" b="0" i="0" u="none" strike="noStrike" cap="none" dirty="0" smtClean="0">
              <a:solidFill>
                <a:schemeClr val="dk1"/>
              </a:solidFill>
              <a:latin typeface="Cambria" panose="02040503050406030204" pitchFamily="18" charset="0"/>
              <a:sym typeface="Calibri"/>
            </a:endParaRPr>
          </a:p>
          <a:p>
            <a:pPr marL="342900" marR="0" lvl="0" indent="-342900" algn="l" rtl="0">
              <a:spcBef>
                <a:spcPts val="640"/>
              </a:spcBef>
              <a:buClr>
                <a:schemeClr val="dk1"/>
              </a:buClr>
              <a:buSzPts val="3200"/>
              <a:buFont typeface="Arial"/>
              <a:buNone/>
            </a:pPr>
            <a:endParaRPr sz="3200" b="0" i="0" u="none" strike="noStrike" cap="none" dirty="0">
              <a:solidFill>
                <a:schemeClr val="dk1"/>
              </a:solidFill>
              <a:latin typeface="Cambria" panose="02040503050406030204" pitchFamily="18" charset="0"/>
              <a:sym typeface="Calibri"/>
            </a:endParaRPr>
          </a:p>
        </p:txBody>
      </p:sp>
      <p:sp>
        <p:nvSpPr>
          <p:cNvPr id="114" name="Shape 114"/>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4</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3959" b="0" i="0" u="none" strike="noStrike" cap="none" dirty="0">
                <a:solidFill>
                  <a:schemeClr val="dk1"/>
                </a:solidFill>
                <a:latin typeface="Cambria" panose="02040503050406030204" pitchFamily="18" charset="0"/>
                <a:sym typeface="Calibri"/>
              </a:rPr>
              <a:t>How the Project Works: Communication</a:t>
            </a:r>
          </a:p>
        </p:txBody>
      </p:sp>
      <p:sp>
        <p:nvSpPr>
          <p:cNvPr id="120" name="Shape 120"/>
          <p:cNvSpPr txBox="1">
            <a:spLocks noGrp="1"/>
          </p:cNvSpPr>
          <p:nvPr>
            <p:ph type="body" idx="1"/>
          </p:nvPr>
        </p:nvSpPr>
        <p:spPr>
          <a:xfrm>
            <a:off x="457200" y="1600200"/>
            <a:ext cx="8229600" cy="4925144"/>
          </a:xfrm>
          <a:prstGeom prst="rect">
            <a:avLst/>
          </a:prstGeom>
          <a:noFill/>
          <a:ln>
            <a:noFill/>
          </a:ln>
        </p:spPr>
        <p:txBody>
          <a:bodyPr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2960"/>
              <a:buFont typeface="Arial"/>
              <a:buChar char="•"/>
            </a:pPr>
            <a:r>
              <a:rPr lang="en-IE" sz="2960" b="0" i="0" u="none" strike="noStrike" cap="none" dirty="0" smtClean="0">
                <a:solidFill>
                  <a:schemeClr val="dk1"/>
                </a:solidFill>
                <a:latin typeface="Cambria" panose="02040503050406030204" pitchFamily="18" charset="0"/>
                <a:sym typeface="Calibri"/>
              </a:rPr>
              <a:t>All e-mails should be responded to within </a:t>
            </a:r>
            <a:r>
              <a:rPr lang="en-IE" sz="2960" b="1" i="0" u="none" strike="noStrike" cap="none" dirty="0" smtClean="0">
                <a:solidFill>
                  <a:schemeClr val="dk1"/>
                </a:solidFill>
                <a:latin typeface="Cambria" panose="02040503050406030204" pitchFamily="18" charset="0"/>
                <a:sym typeface="Calibri"/>
              </a:rPr>
              <a:t>24 hours</a:t>
            </a:r>
            <a:r>
              <a:rPr lang="en-IE" sz="2960" b="0" i="0" u="none" strike="noStrike" cap="none" dirty="0" smtClean="0">
                <a:solidFill>
                  <a:schemeClr val="dk1"/>
                </a:solidFill>
                <a:latin typeface="Cambria" panose="02040503050406030204" pitchFamily="18" charset="0"/>
                <a:sym typeface="Calibri"/>
              </a:rPr>
              <a:t>.</a:t>
            </a:r>
          </a:p>
          <a:p>
            <a:pPr marL="342900" marR="0" lvl="0" indent="-342900" algn="l" rtl="0">
              <a:lnSpc>
                <a:spcPct val="90000"/>
              </a:lnSpc>
              <a:spcBef>
                <a:spcPts val="592"/>
              </a:spcBef>
              <a:spcAft>
                <a:spcPts val="0"/>
              </a:spcAft>
              <a:buClr>
                <a:schemeClr val="dk1"/>
              </a:buClr>
              <a:buFont typeface="Arial"/>
              <a:buNone/>
            </a:pPr>
            <a:endParaRPr sz="2960" b="0" i="0" u="none" strike="noStrike" cap="none" dirty="0" smtClean="0">
              <a:solidFill>
                <a:schemeClr val="dk1"/>
              </a:solidFill>
              <a:latin typeface="Cambria" panose="02040503050406030204" pitchFamily="18" charset="0"/>
              <a:sym typeface="Calibri"/>
            </a:endParaRPr>
          </a:p>
          <a:p>
            <a:pPr marL="342900" marR="0" lvl="0" indent="-342900" algn="l" rtl="0">
              <a:lnSpc>
                <a:spcPct val="90000"/>
              </a:lnSpc>
              <a:spcBef>
                <a:spcPts val="592"/>
              </a:spcBef>
              <a:spcAft>
                <a:spcPts val="0"/>
              </a:spcAft>
              <a:buClr>
                <a:schemeClr val="dk1"/>
              </a:buClr>
              <a:buSzPts val="2960"/>
              <a:buFont typeface="Arial"/>
              <a:buChar char="•"/>
            </a:pPr>
            <a:r>
              <a:rPr lang="en-IE" sz="2960" b="0" i="0" u="none" strike="noStrike" cap="none" dirty="0" smtClean="0">
                <a:solidFill>
                  <a:schemeClr val="dk1"/>
                </a:solidFill>
                <a:latin typeface="Cambria" panose="02040503050406030204" pitchFamily="18" charset="0"/>
                <a:sym typeface="Calibri"/>
              </a:rPr>
              <a:t>All e-mails you receive should be </a:t>
            </a:r>
            <a:r>
              <a:rPr lang="en-IE" sz="2960" b="1" i="0" u="none" strike="noStrike" cap="none" dirty="0" smtClean="0">
                <a:solidFill>
                  <a:schemeClr val="dk1"/>
                </a:solidFill>
                <a:latin typeface="Cambria" panose="02040503050406030204" pitchFamily="18" charset="0"/>
                <a:sym typeface="Calibri"/>
              </a:rPr>
              <a:t>acknowledged</a:t>
            </a:r>
            <a:r>
              <a:rPr lang="en-IE" sz="2960" b="0" i="0" u="none" strike="noStrike" cap="none" dirty="0" smtClean="0">
                <a:solidFill>
                  <a:schemeClr val="dk1"/>
                </a:solidFill>
                <a:latin typeface="Cambria" panose="02040503050406030204" pitchFamily="18" charset="0"/>
                <a:sym typeface="Calibri"/>
              </a:rPr>
              <a:t>, even with simple: </a:t>
            </a:r>
          </a:p>
          <a:p>
            <a:pPr marL="742950" marR="0" lvl="1" indent="-285750" algn="l" rtl="0">
              <a:lnSpc>
                <a:spcPct val="90000"/>
              </a:lnSpc>
              <a:spcBef>
                <a:spcPts val="518"/>
              </a:spcBef>
              <a:spcAft>
                <a:spcPts val="0"/>
              </a:spcAft>
              <a:buClr>
                <a:schemeClr val="dk1"/>
              </a:buClr>
              <a:buSzPts val="2590"/>
              <a:buFont typeface="Arial"/>
              <a:buChar char="–"/>
            </a:pPr>
            <a:r>
              <a:rPr lang="en-IE" sz="2590" b="0" i="0" u="none" strike="noStrike" cap="none" dirty="0" smtClean="0">
                <a:solidFill>
                  <a:schemeClr val="dk1"/>
                </a:solidFill>
                <a:latin typeface="Cambria" panose="02040503050406030204" pitchFamily="18" charset="0"/>
                <a:sym typeface="Calibri"/>
              </a:rPr>
              <a:t>“Will do” or “Noted” or “I’ll get back to you on Thursday with answer.”</a:t>
            </a:r>
          </a:p>
          <a:p>
            <a:pPr marL="742950" marR="0" lvl="1" indent="-285750" algn="l" rtl="0">
              <a:lnSpc>
                <a:spcPct val="90000"/>
              </a:lnSpc>
              <a:spcBef>
                <a:spcPts val="518"/>
              </a:spcBef>
              <a:spcAft>
                <a:spcPts val="0"/>
              </a:spcAft>
              <a:buClr>
                <a:schemeClr val="dk1"/>
              </a:buClr>
              <a:buFont typeface="Arial"/>
              <a:buNone/>
            </a:pPr>
            <a:endParaRPr sz="2590" b="0" i="0" u="none" strike="noStrike" cap="none" dirty="0" smtClean="0">
              <a:solidFill>
                <a:schemeClr val="dk1"/>
              </a:solidFill>
              <a:latin typeface="Cambria" panose="02040503050406030204" pitchFamily="18" charset="0"/>
              <a:sym typeface="Calibri"/>
            </a:endParaRPr>
          </a:p>
          <a:p>
            <a:pPr marL="342900" marR="0" lvl="0" indent="-342900" algn="l" rtl="0">
              <a:lnSpc>
                <a:spcPct val="90000"/>
              </a:lnSpc>
              <a:spcBef>
                <a:spcPts val="592"/>
              </a:spcBef>
              <a:buClr>
                <a:schemeClr val="dk1"/>
              </a:buClr>
              <a:buSzPts val="2960"/>
              <a:buFont typeface="Arial"/>
              <a:buChar char="•"/>
            </a:pPr>
            <a:r>
              <a:rPr lang="en-IE" sz="2960" b="0" i="0" u="none" strike="noStrike" cap="none" dirty="0" smtClean="0">
                <a:solidFill>
                  <a:schemeClr val="dk1"/>
                </a:solidFill>
                <a:latin typeface="Cambria" panose="02040503050406030204" pitchFamily="18" charset="0"/>
                <a:sym typeface="Calibri"/>
              </a:rPr>
              <a:t>Please always communicate any problems, concerns, issues with workload early to allow these to be addressed early and effectively.</a:t>
            </a:r>
            <a:endParaRPr lang="en-IE" sz="2960" b="0" i="0" u="none" strike="noStrike" cap="none" dirty="0">
              <a:solidFill>
                <a:schemeClr val="dk1"/>
              </a:solidFill>
              <a:latin typeface="Cambria" panose="02040503050406030204" pitchFamily="18" charset="0"/>
              <a:sym typeface="Calibri"/>
            </a:endParaRPr>
          </a:p>
        </p:txBody>
      </p:sp>
      <p:sp>
        <p:nvSpPr>
          <p:cNvPr id="121" name="Shape 121"/>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5</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3959" b="0" i="0" u="none" strike="noStrike" cap="none" dirty="0">
                <a:solidFill>
                  <a:schemeClr val="dk1"/>
                </a:solidFill>
                <a:latin typeface="Cambria" panose="02040503050406030204" pitchFamily="18" charset="0"/>
                <a:sym typeface="Calibri"/>
              </a:rPr>
              <a:t>How the Project Works: Communication</a:t>
            </a:r>
          </a:p>
        </p:txBody>
      </p:sp>
      <p:sp>
        <p:nvSpPr>
          <p:cNvPr id="127" name="Shape 127"/>
          <p:cNvSpPr txBox="1">
            <a:spLocks noGrp="1"/>
          </p:cNvSpPr>
          <p:nvPr>
            <p:ph type="body" idx="1"/>
          </p:nvPr>
        </p:nvSpPr>
        <p:spPr>
          <a:xfrm>
            <a:off x="457200" y="1600200"/>
            <a:ext cx="8229600" cy="4925144"/>
          </a:xfrm>
          <a:prstGeom prst="rect">
            <a:avLst/>
          </a:prstGeom>
          <a:noFill/>
          <a:ln>
            <a:noFill/>
          </a:ln>
        </p:spPr>
        <p:txBody>
          <a:bodyPr wrap="square" lIns="91425" tIns="45700" rIns="91425" bIns="45700" anchor="t" anchorCtr="0">
            <a:noAutofit/>
          </a:bodyPr>
          <a:lstStyle/>
          <a:p>
            <a:pPr marL="342900" marR="0" lvl="0" indent="-335280" algn="l" rtl="0">
              <a:lnSpc>
                <a:spcPct val="90000"/>
              </a:lnSpc>
              <a:spcBef>
                <a:spcPts val="0"/>
              </a:spcBef>
              <a:spcAft>
                <a:spcPts val="0"/>
              </a:spcAft>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Always consult the </a:t>
            </a:r>
            <a:r>
              <a:rPr lang="en-IE" sz="2600" b="1" i="0" u="none" strike="noStrike" cap="none" dirty="0">
                <a:solidFill>
                  <a:schemeClr val="dk1"/>
                </a:solidFill>
                <a:latin typeface="Cambria" panose="02040503050406030204" pitchFamily="18" charset="0"/>
                <a:sym typeface="Calibri"/>
              </a:rPr>
              <a:t>codebook and FAQs </a:t>
            </a:r>
            <a:r>
              <a:rPr lang="en-IE" sz="2600" b="0" i="0" u="none" strike="noStrike" cap="none" dirty="0">
                <a:solidFill>
                  <a:schemeClr val="dk1"/>
                </a:solidFill>
                <a:latin typeface="Cambria" panose="02040503050406030204" pitchFamily="18" charset="0"/>
                <a:sym typeface="Calibri"/>
              </a:rPr>
              <a:t>before you send a question. The latter have been developed to address ~95% of questions team members have.</a:t>
            </a:r>
          </a:p>
          <a:p>
            <a:pPr marL="342900" marR="0" lvl="0" indent="-342900" algn="l" rtl="0">
              <a:lnSpc>
                <a:spcPct val="90000"/>
              </a:lnSpc>
              <a:spcBef>
                <a:spcPts val="544"/>
              </a:spcBef>
              <a:spcAft>
                <a:spcPts val="0"/>
              </a:spcAft>
              <a:buClr>
                <a:schemeClr val="dk1"/>
              </a:buClr>
              <a:buSzPts val="2720"/>
              <a:buFont typeface="Arial"/>
              <a:buNone/>
            </a:pPr>
            <a:endParaRPr sz="2600" b="0" i="0" u="none" strike="noStrike" cap="none" dirty="0">
              <a:solidFill>
                <a:schemeClr val="dk1"/>
              </a:solidFill>
              <a:latin typeface="Cambria" panose="02040503050406030204" pitchFamily="18" charset="0"/>
              <a:sym typeface="Calibri"/>
            </a:endParaRPr>
          </a:p>
          <a:p>
            <a:pPr marL="342900" marR="0" lvl="0" indent="-335280" algn="l" rtl="0">
              <a:lnSpc>
                <a:spcPct val="90000"/>
              </a:lnSpc>
              <a:spcBef>
                <a:spcPts val="544"/>
              </a:spcBef>
              <a:spcAft>
                <a:spcPts val="0"/>
              </a:spcAft>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Questions about how to perform a certain function in </a:t>
            </a:r>
            <a:r>
              <a:rPr lang="en-IE" sz="2600" b="1" i="0" u="none" strike="noStrike" cap="none" dirty="0">
                <a:solidFill>
                  <a:schemeClr val="dk1"/>
                </a:solidFill>
                <a:latin typeface="Cambria" panose="02040503050406030204" pitchFamily="18" charset="0"/>
                <a:sym typeface="Calibri"/>
              </a:rPr>
              <a:t>Excel or other software </a:t>
            </a:r>
            <a:r>
              <a:rPr lang="en-IE" sz="2600" b="0" i="0" u="none" strike="noStrike" cap="none" dirty="0">
                <a:solidFill>
                  <a:schemeClr val="dk1"/>
                </a:solidFill>
                <a:latin typeface="Cambria" panose="02040503050406030204" pitchFamily="18" charset="0"/>
                <a:sym typeface="Calibri"/>
              </a:rPr>
              <a:t>can often be answered by referring to online tutorials and Microsoft resources, so please consult these first.</a:t>
            </a:r>
          </a:p>
          <a:p>
            <a:pPr marL="342900" marR="0" lvl="0" indent="-342900" algn="l" rtl="0">
              <a:lnSpc>
                <a:spcPct val="90000"/>
              </a:lnSpc>
              <a:spcBef>
                <a:spcPts val="544"/>
              </a:spcBef>
              <a:spcAft>
                <a:spcPts val="0"/>
              </a:spcAft>
              <a:buClr>
                <a:schemeClr val="dk1"/>
              </a:buClr>
              <a:buSzPts val="2720"/>
              <a:buFont typeface="Arial"/>
              <a:buNone/>
            </a:pPr>
            <a:endParaRPr sz="2600" b="0" i="0" u="none" strike="noStrike" cap="none" dirty="0">
              <a:solidFill>
                <a:schemeClr val="dk1"/>
              </a:solidFill>
              <a:latin typeface="Cambria" panose="02040503050406030204" pitchFamily="18" charset="0"/>
              <a:sym typeface="Calibri"/>
            </a:endParaRPr>
          </a:p>
          <a:p>
            <a:pPr marL="342900" marR="0" lvl="0" indent="-335280" algn="l" rtl="0">
              <a:lnSpc>
                <a:spcPct val="90000"/>
              </a:lnSpc>
              <a:spcBef>
                <a:spcPts val="544"/>
              </a:spcBef>
              <a:spcAft>
                <a:spcPts val="0"/>
              </a:spcAft>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Send questions not answered in FAQs, codebook or elsewhere online on </a:t>
            </a:r>
            <a:r>
              <a:rPr lang="en-IE" sz="2600" b="1" i="0" u="none" strike="noStrike" cap="none" dirty="0">
                <a:solidFill>
                  <a:schemeClr val="dk1"/>
                </a:solidFill>
                <a:latin typeface="Cambria" panose="02040503050406030204" pitchFamily="18" charset="0"/>
                <a:sym typeface="Calibri"/>
              </a:rPr>
              <a:t>as you work </a:t>
            </a:r>
            <a:r>
              <a:rPr lang="en-IE" sz="2600" b="0" i="0" u="none" strike="noStrike" cap="none" dirty="0">
                <a:solidFill>
                  <a:schemeClr val="dk1"/>
                </a:solidFill>
                <a:latin typeface="Cambria" panose="02040503050406030204" pitchFamily="18" charset="0"/>
                <a:sym typeface="Calibri"/>
              </a:rPr>
              <a:t>– please do not leave these until the data deadline.</a:t>
            </a:r>
          </a:p>
          <a:p>
            <a:pPr marL="342900" marR="0" lvl="0" indent="-342900" algn="l" rtl="0">
              <a:lnSpc>
                <a:spcPct val="90000"/>
              </a:lnSpc>
              <a:spcBef>
                <a:spcPts val="544"/>
              </a:spcBef>
              <a:buClr>
                <a:schemeClr val="dk1"/>
              </a:buClr>
              <a:buSzPts val="2720"/>
              <a:buFont typeface="Arial"/>
              <a:buNone/>
            </a:pPr>
            <a:endParaRPr sz="2600" b="0" i="0" u="none" strike="noStrike" cap="none" dirty="0">
              <a:solidFill>
                <a:schemeClr val="dk1"/>
              </a:solidFill>
              <a:latin typeface="Cambria" panose="02040503050406030204" pitchFamily="18" charset="0"/>
              <a:sym typeface="Calibri"/>
            </a:endParaRPr>
          </a:p>
        </p:txBody>
      </p:sp>
      <p:sp>
        <p:nvSpPr>
          <p:cNvPr id="128" name="Shape 128"/>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6</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3959" b="0" i="0" u="none" strike="noStrike" cap="none" dirty="0">
                <a:solidFill>
                  <a:schemeClr val="dk1"/>
                </a:solidFill>
                <a:latin typeface="Cambria" panose="02040503050406030204" pitchFamily="18" charset="0"/>
                <a:sym typeface="Calibri"/>
              </a:rPr>
              <a:t>How the Project Works: </a:t>
            </a:r>
            <a:br>
              <a:rPr lang="en-IE" sz="3959" b="0" i="0" u="none" strike="noStrike" cap="none" dirty="0">
                <a:solidFill>
                  <a:schemeClr val="dk1"/>
                </a:solidFill>
                <a:latin typeface="Cambria" panose="02040503050406030204" pitchFamily="18" charset="0"/>
                <a:sym typeface="Calibri"/>
              </a:rPr>
            </a:br>
            <a:r>
              <a:rPr lang="en-IE" sz="3959" b="0" i="0" u="none" strike="noStrike" cap="none" dirty="0">
                <a:solidFill>
                  <a:schemeClr val="dk1"/>
                </a:solidFill>
                <a:latin typeface="Cambria" panose="02040503050406030204" pitchFamily="18" charset="0"/>
                <a:sym typeface="Calibri"/>
              </a:rPr>
              <a:t>Time Management</a:t>
            </a:r>
          </a:p>
        </p:txBody>
      </p:sp>
      <p:sp>
        <p:nvSpPr>
          <p:cNvPr id="134" name="Shape 134"/>
          <p:cNvSpPr txBox="1">
            <a:spLocks noGrp="1"/>
          </p:cNvSpPr>
          <p:nvPr>
            <p:ph type="body" idx="1"/>
          </p:nvPr>
        </p:nvSpPr>
        <p:spPr>
          <a:xfrm>
            <a:off x="457200" y="1600200"/>
            <a:ext cx="8229600" cy="5257800"/>
          </a:xfrm>
          <a:prstGeom prst="rect">
            <a:avLst/>
          </a:prstGeom>
          <a:noFill/>
          <a:ln>
            <a:noFill/>
          </a:ln>
        </p:spPr>
        <p:txBody>
          <a:bodyPr wrap="square" lIns="91425" tIns="45700" rIns="91425" bIns="45700" anchor="t" anchorCtr="0">
            <a:noAutofit/>
          </a:bodyPr>
          <a:lstStyle/>
          <a:p>
            <a:pPr marL="342900" marR="0" lvl="0" indent="-320040" algn="l" rtl="0">
              <a:lnSpc>
                <a:spcPct val="80000"/>
              </a:lnSpc>
              <a:spcBef>
                <a:spcPts val="0"/>
              </a:spcBef>
              <a:spcAft>
                <a:spcPts val="0"/>
              </a:spcAft>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Team members’ efficiency is always higher when they work in </a:t>
            </a:r>
            <a:r>
              <a:rPr lang="en-IE" sz="2600" b="1" i="0" u="none" strike="noStrike" cap="none" dirty="0">
                <a:solidFill>
                  <a:schemeClr val="dk1"/>
                </a:solidFill>
                <a:latin typeface="Cambria" panose="02040503050406030204" pitchFamily="18" charset="0"/>
                <a:sym typeface="Calibri"/>
              </a:rPr>
              <a:t>fewer, longer time slots</a:t>
            </a:r>
            <a:r>
              <a:rPr lang="en-IE" sz="2600" b="0" i="0" u="none" strike="noStrike" cap="none" dirty="0">
                <a:solidFill>
                  <a:schemeClr val="dk1"/>
                </a:solidFill>
                <a:latin typeface="Cambria" panose="02040503050406030204" pitchFamily="18" charset="0"/>
                <a:sym typeface="Calibri"/>
              </a:rPr>
              <a:t>:</a:t>
            </a:r>
          </a:p>
          <a:p>
            <a:pPr marL="742950" marR="0" lvl="1" indent="-286385" algn="l" rtl="0">
              <a:lnSpc>
                <a:spcPct val="80000"/>
              </a:lnSpc>
              <a:spcBef>
                <a:spcPts val="518"/>
              </a:spcBef>
              <a:spcAft>
                <a:spcPts val="0"/>
              </a:spcAft>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If you are working 10 hours per week, you will be more efficient if you work in 2 x </a:t>
            </a:r>
            <a:r>
              <a:rPr lang="en-IE" sz="2600" b="0" i="0" u="none" strike="noStrike" cap="none" dirty="0" smtClean="0">
                <a:solidFill>
                  <a:schemeClr val="dk1"/>
                </a:solidFill>
                <a:latin typeface="Cambria" panose="02040503050406030204" pitchFamily="18" charset="0"/>
                <a:sym typeface="Calibri"/>
              </a:rPr>
              <a:t>5 hour </a:t>
            </a:r>
            <a:r>
              <a:rPr lang="en-IE" sz="2600" b="0" i="0" u="none" strike="noStrike" cap="none" dirty="0">
                <a:solidFill>
                  <a:schemeClr val="dk1"/>
                </a:solidFill>
                <a:latin typeface="Cambria" panose="02040503050406030204" pitchFamily="18" charset="0"/>
                <a:sym typeface="Calibri"/>
              </a:rPr>
              <a:t>slots, than 5 x </a:t>
            </a:r>
            <a:r>
              <a:rPr lang="en-IE" sz="2600" b="0" i="0" u="none" strike="noStrike" cap="none" dirty="0" smtClean="0">
                <a:solidFill>
                  <a:schemeClr val="dk1"/>
                </a:solidFill>
                <a:latin typeface="Cambria" panose="02040503050406030204" pitchFamily="18" charset="0"/>
                <a:sym typeface="Calibri"/>
              </a:rPr>
              <a:t>2 hour </a:t>
            </a:r>
            <a:r>
              <a:rPr lang="en-IE" sz="2600" b="0" i="0" u="none" strike="noStrike" cap="none" dirty="0">
                <a:solidFill>
                  <a:schemeClr val="dk1"/>
                </a:solidFill>
                <a:latin typeface="Cambria" panose="02040503050406030204" pitchFamily="18" charset="0"/>
                <a:sym typeface="Calibri"/>
              </a:rPr>
              <a:t>ones.</a:t>
            </a:r>
          </a:p>
          <a:p>
            <a:pPr marL="342900" marR="0" lvl="0" indent="-342900" algn="l" rtl="0">
              <a:lnSpc>
                <a:spcPct val="80000"/>
              </a:lnSpc>
              <a:spcBef>
                <a:spcPts val="592"/>
              </a:spcBef>
              <a:spcAft>
                <a:spcPts val="0"/>
              </a:spcAft>
              <a:buClr>
                <a:schemeClr val="dk1"/>
              </a:buClr>
              <a:buFont typeface="Arial"/>
              <a:buNone/>
            </a:pPr>
            <a:endParaRPr sz="2600" b="0" i="0" u="none" strike="noStrike" cap="none" dirty="0">
              <a:solidFill>
                <a:schemeClr val="dk1"/>
              </a:solidFill>
              <a:latin typeface="Cambria" panose="02040503050406030204" pitchFamily="18" charset="0"/>
              <a:sym typeface="Calibri"/>
            </a:endParaRPr>
          </a:p>
          <a:p>
            <a:pPr marL="342900" marR="0" lvl="0" indent="-320040" algn="l" rtl="0">
              <a:lnSpc>
                <a:spcPct val="80000"/>
              </a:lnSpc>
              <a:spcBef>
                <a:spcPts val="592"/>
              </a:spcBef>
              <a:spcAft>
                <a:spcPts val="0"/>
              </a:spcAft>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Keep a </a:t>
            </a:r>
            <a:r>
              <a:rPr lang="en-IE" sz="2600" b="1" i="0" u="none" strike="noStrike" cap="none" dirty="0">
                <a:solidFill>
                  <a:schemeClr val="dk1"/>
                </a:solidFill>
                <a:latin typeface="Cambria" panose="02040503050406030204" pitchFamily="18" charset="0"/>
                <a:sym typeface="Calibri"/>
              </a:rPr>
              <a:t>log of the hours </a:t>
            </a:r>
            <a:r>
              <a:rPr lang="en-IE" sz="2600" b="0" i="0" u="none" strike="noStrike" cap="none" dirty="0">
                <a:solidFill>
                  <a:schemeClr val="dk1"/>
                </a:solidFill>
                <a:latin typeface="Cambria" panose="02040503050406030204" pitchFamily="18" charset="0"/>
                <a:sym typeface="Calibri"/>
              </a:rPr>
              <a:t>you have worked: you will need to include this information when you submit work. </a:t>
            </a:r>
          </a:p>
          <a:p>
            <a:pPr marL="742950" marR="0" lvl="1" indent="-286385" algn="l" rtl="0">
              <a:lnSpc>
                <a:spcPct val="80000"/>
              </a:lnSpc>
              <a:spcBef>
                <a:spcPts val="518"/>
              </a:spcBef>
              <a:spcAft>
                <a:spcPts val="0"/>
              </a:spcAft>
              <a:buClr>
                <a:schemeClr val="dk1"/>
              </a:buClr>
              <a:buSzPts val="2600"/>
              <a:buFont typeface="Arial"/>
              <a:buChar char="–"/>
            </a:pPr>
            <a:r>
              <a:rPr lang="en-IE" sz="2600" b="0" i="0" u="none" strike="noStrike" cap="none" dirty="0">
                <a:solidFill>
                  <a:schemeClr val="dk1"/>
                </a:solidFill>
                <a:latin typeface="Cambria" panose="02040503050406030204" pitchFamily="18" charset="0"/>
                <a:sym typeface="Calibri"/>
              </a:rPr>
              <a:t>If you are struggling to work within the timeframe allocated, keep a detailed record of which tasks / countries took how much time to help identify where you can improve efficiency.</a:t>
            </a:r>
          </a:p>
          <a:p>
            <a:pPr marL="342900" marR="0" lvl="0" indent="-342900" algn="l" rtl="0">
              <a:lnSpc>
                <a:spcPct val="80000"/>
              </a:lnSpc>
              <a:spcBef>
                <a:spcPts val="592"/>
              </a:spcBef>
              <a:buClr>
                <a:schemeClr val="dk1"/>
              </a:buClr>
              <a:buFont typeface="Arial"/>
              <a:buNone/>
            </a:pPr>
            <a:endParaRPr sz="2600" b="0" i="0" u="none" strike="noStrike" cap="none" dirty="0">
              <a:solidFill>
                <a:schemeClr val="dk1"/>
              </a:solidFill>
              <a:latin typeface="Cambria" panose="02040503050406030204" pitchFamily="18" charset="0"/>
              <a:sym typeface="Calibri"/>
            </a:endParaRPr>
          </a:p>
        </p:txBody>
      </p:sp>
      <p:sp>
        <p:nvSpPr>
          <p:cNvPr id="135" name="Shape 135"/>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7</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Basics</a:t>
            </a:r>
          </a:p>
        </p:txBody>
      </p:sp>
      <p:sp>
        <p:nvSpPr>
          <p:cNvPr id="142" name="Shape 142"/>
          <p:cNvSpPr txBox="1">
            <a:spLocks noGrp="1"/>
          </p:cNvSpPr>
          <p:nvPr>
            <p:ph type="body" idx="1"/>
          </p:nvPr>
        </p:nvSpPr>
        <p:spPr>
          <a:xfrm>
            <a:off x="457200" y="1600200"/>
            <a:ext cx="8363272" cy="4525963"/>
          </a:xfrm>
          <a:prstGeom prst="rect">
            <a:avLst/>
          </a:prstGeom>
          <a:noFill/>
          <a:ln>
            <a:noFill/>
          </a:ln>
        </p:spPr>
        <p:txBody>
          <a:bodyPr wrap="square" lIns="91425" tIns="45700" rIns="91425" bIns="45700" anchor="t" anchorCtr="0">
            <a:noAutofit/>
          </a:bodyPr>
          <a:lstStyle/>
          <a:p>
            <a:pPr marL="342900" marR="0" lvl="0" indent="-342900" algn="l" rtl="0">
              <a:lnSpc>
                <a:spcPct val="90000"/>
              </a:lnSpc>
              <a:spcBef>
                <a:spcPts val="0"/>
              </a:spcBef>
              <a:spcAft>
                <a:spcPts val="0"/>
              </a:spcAft>
              <a:buClr>
                <a:schemeClr val="dk1"/>
              </a:buClr>
              <a:buSzPts val="3200"/>
              <a:buFont typeface="Arial"/>
              <a:buChar char="•"/>
            </a:pPr>
            <a:r>
              <a:rPr lang="en-IE" sz="3200" b="0" i="0" u="none" strike="noStrike" cap="none" dirty="0">
                <a:solidFill>
                  <a:schemeClr val="dk1"/>
                </a:solidFill>
                <a:latin typeface="Cambria" panose="02040503050406030204" pitchFamily="18" charset="0"/>
                <a:sym typeface="Calibri"/>
              </a:rPr>
              <a:t>Data collection involves three steps:</a:t>
            </a:r>
          </a:p>
          <a:p>
            <a:pPr marL="742950" marR="0" lvl="1" indent="-285750" algn="l" rtl="0">
              <a:lnSpc>
                <a:spcPct val="90000"/>
              </a:lnSpc>
              <a:spcBef>
                <a:spcPts val="560"/>
              </a:spcBef>
              <a:spcAft>
                <a:spcPts val="0"/>
              </a:spcAft>
              <a:buClr>
                <a:schemeClr val="dk1"/>
              </a:buClr>
              <a:buSzPts val="2800"/>
              <a:buFont typeface="Arial"/>
              <a:buChar char="–"/>
            </a:pPr>
            <a:r>
              <a:rPr lang="en-IE" sz="2800" b="1" i="0" u="none" strike="noStrike" cap="none" dirty="0">
                <a:solidFill>
                  <a:schemeClr val="dk1"/>
                </a:solidFill>
                <a:latin typeface="Cambria" panose="02040503050406030204" pitchFamily="18" charset="0"/>
                <a:sym typeface="Calibri"/>
              </a:rPr>
              <a:t>Searching</a:t>
            </a:r>
            <a:r>
              <a:rPr lang="en-IE" sz="2800" b="0" i="0" u="none" strike="noStrike" cap="none" dirty="0">
                <a:solidFill>
                  <a:schemeClr val="dk1"/>
                </a:solidFill>
                <a:latin typeface="Cambria" panose="02040503050406030204" pitchFamily="18" charset="0"/>
                <a:sym typeface="Calibri"/>
              </a:rPr>
              <a:t> for reports of political violence using an online database of news reports;</a:t>
            </a:r>
          </a:p>
          <a:p>
            <a:pPr marL="742950" marR="0" lvl="1" indent="-285750" algn="l" rtl="0">
              <a:lnSpc>
                <a:spcPct val="90000"/>
              </a:lnSpc>
              <a:spcBef>
                <a:spcPts val="560"/>
              </a:spcBef>
              <a:spcAft>
                <a:spcPts val="0"/>
              </a:spcAft>
              <a:buClr>
                <a:schemeClr val="dk1"/>
              </a:buClr>
              <a:buSzPts val="2800"/>
              <a:buFont typeface="Arial"/>
              <a:buChar char="–"/>
            </a:pPr>
            <a:r>
              <a:rPr lang="en-IE" sz="2800" b="1" i="0" u="none" strike="noStrike" cap="none" dirty="0">
                <a:solidFill>
                  <a:schemeClr val="dk1"/>
                </a:solidFill>
                <a:latin typeface="Cambria" panose="02040503050406030204" pitchFamily="18" charset="0"/>
                <a:sym typeface="Calibri"/>
              </a:rPr>
              <a:t>Coding</a:t>
            </a:r>
            <a:r>
              <a:rPr lang="en-IE" sz="2800" b="0" i="0" u="none" strike="noStrike" cap="none" dirty="0">
                <a:solidFill>
                  <a:schemeClr val="dk1"/>
                </a:solidFill>
                <a:latin typeface="Cambria" panose="02040503050406030204" pitchFamily="18" charset="0"/>
                <a:sym typeface="Calibri"/>
              </a:rPr>
              <a:t> details of that political violence into a standard Excel template using pre-determined criteria, codes;</a:t>
            </a:r>
          </a:p>
          <a:p>
            <a:pPr marL="742950" marR="0" lvl="1" indent="-285750" algn="l" rtl="0">
              <a:lnSpc>
                <a:spcPct val="90000"/>
              </a:lnSpc>
              <a:spcBef>
                <a:spcPts val="560"/>
              </a:spcBef>
              <a:buClr>
                <a:schemeClr val="dk1"/>
              </a:buClr>
              <a:buSzPts val="2800"/>
              <a:buFont typeface="Arial"/>
              <a:buChar char="–"/>
            </a:pPr>
            <a:r>
              <a:rPr lang="en-IE" sz="2800" b="1" i="0" u="none" strike="noStrike" cap="none" dirty="0">
                <a:solidFill>
                  <a:schemeClr val="dk1"/>
                </a:solidFill>
                <a:latin typeface="Cambria" panose="02040503050406030204" pitchFamily="18" charset="0"/>
                <a:sym typeface="Calibri"/>
              </a:rPr>
              <a:t>Reviewing and cross-checking </a:t>
            </a:r>
            <a:r>
              <a:rPr lang="en-IE" sz="2800" b="0" i="0" u="none" strike="noStrike" cap="none" dirty="0">
                <a:solidFill>
                  <a:schemeClr val="dk1"/>
                </a:solidFill>
                <a:latin typeface="Cambria" panose="02040503050406030204" pitchFamily="18" charset="0"/>
                <a:sym typeface="Calibri"/>
              </a:rPr>
              <a:t>for consistency, including checking existing coded data, referring to existing actor lists and codebook for details on how to code particular events, groups.</a:t>
            </a:r>
          </a:p>
        </p:txBody>
      </p:sp>
      <p:sp>
        <p:nvSpPr>
          <p:cNvPr id="143" name="Shape 143"/>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8</a:t>
            </a:fld>
            <a:endParaRPr lang="en-IE" sz="1200" b="0" i="0" u="none" strike="noStrike" cap="none">
              <a:solidFill>
                <a:srgbClr val="888888"/>
              </a:solidFill>
              <a:latin typeface="Calibri"/>
              <a:ea typeface="Calibri"/>
              <a:cs typeface="Calibri"/>
              <a:sym typeface="Calibri"/>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457200" y="274638"/>
            <a:ext cx="8229600" cy="1143000"/>
          </a:xfrm>
          <a:prstGeom prst="rect">
            <a:avLst/>
          </a:prstGeom>
          <a:noFill/>
          <a:ln>
            <a:noFill/>
          </a:ln>
        </p:spPr>
        <p:txBody>
          <a:bodyPr wrap="square" lIns="91425" tIns="45700" rIns="91425" bIns="45700" anchor="ctr" anchorCtr="0">
            <a:noAutofit/>
          </a:bodyPr>
          <a:lstStyle/>
          <a:p>
            <a:pPr marL="0" marR="0" lvl="0" indent="0" algn="ctr" rtl="0">
              <a:spcBef>
                <a:spcPts val="0"/>
              </a:spcBef>
              <a:buClr>
                <a:schemeClr val="dk1"/>
              </a:buClr>
              <a:buFont typeface="Calibri"/>
              <a:buNone/>
            </a:pPr>
            <a:r>
              <a:rPr lang="en-IE" sz="4400" b="0" i="0" u="none" strike="noStrike" cap="none" dirty="0">
                <a:solidFill>
                  <a:schemeClr val="dk1"/>
                </a:solidFill>
                <a:latin typeface="Cambria" panose="02040503050406030204" pitchFamily="18" charset="0"/>
                <a:sym typeface="Calibri"/>
              </a:rPr>
              <a:t>Resources</a:t>
            </a:r>
          </a:p>
        </p:txBody>
      </p:sp>
      <p:sp>
        <p:nvSpPr>
          <p:cNvPr id="150" name="Shape 150"/>
          <p:cNvSpPr txBox="1">
            <a:spLocks noGrp="1"/>
          </p:cNvSpPr>
          <p:nvPr>
            <p:ph type="body" idx="1"/>
          </p:nvPr>
        </p:nvSpPr>
        <p:spPr>
          <a:xfrm>
            <a:off x="457200" y="1196752"/>
            <a:ext cx="8363272" cy="4525963"/>
          </a:xfrm>
          <a:prstGeom prst="rect">
            <a:avLst/>
          </a:prstGeom>
          <a:noFill/>
          <a:ln>
            <a:noFill/>
          </a:ln>
        </p:spPr>
        <p:txBody>
          <a:bodyPr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endParaRPr lang="en-IE" sz="3200" b="0" i="0" u="none" strike="noStrike" cap="none" dirty="0" smtClean="0">
              <a:solidFill>
                <a:schemeClr val="dk1"/>
              </a:solidFill>
              <a:latin typeface="Cambria" panose="02040503050406030204" pitchFamily="18" charset="0"/>
              <a:sym typeface="Calibri"/>
            </a:endParaRPr>
          </a:p>
          <a:p>
            <a:pPr marL="342900" marR="0" lvl="0" indent="-342900" algn="l" rtl="0">
              <a:spcBef>
                <a:spcPts val="0"/>
              </a:spcBef>
              <a:spcAft>
                <a:spcPts val="0"/>
              </a:spcAft>
              <a:buClr>
                <a:schemeClr val="dk1"/>
              </a:buClr>
              <a:buSzPts val="3200"/>
              <a:buFont typeface="Arial"/>
              <a:buChar char="•"/>
            </a:pPr>
            <a:r>
              <a:rPr lang="en-IE" sz="3200" b="0" i="0" u="none" strike="noStrike" cap="none" dirty="0" smtClean="0">
                <a:solidFill>
                  <a:schemeClr val="dk1"/>
                </a:solidFill>
                <a:latin typeface="Cambria" panose="02040503050406030204" pitchFamily="18" charset="0"/>
                <a:sym typeface="Calibri"/>
              </a:rPr>
              <a:t>Most </a:t>
            </a:r>
            <a:r>
              <a:rPr lang="en-IE" sz="3200" b="0" i="0" u="none" strike="noStrike" cap="none" dirty="0">
                <a:solidFill>
                  <a:schemeClr val="dk1"/>
                </a:solidFill>
                <a:latin typeface="Cambria" panose="02040503050406030204" pitchFamily="18" charset="0"/>
                <a:sym typeface="Calibri"/>
              </a:rPr>
              <a:t>resources can either be found at acleddata.com or on the ‘Shared Google Drive’</a:t>
            </a:r>
          </a:p>
          <a:p>
            <a:pPr marL="342900" marR="0" lvl="0" indent="-342900" algn="l" rtl="0">
              <a:spcBef>
                <a:spcPts val="640"/>
              </a:spcBef>
              <a:spcAft>
                <a:spcPts val="0"/>
              </a:spcAft>
              <a:buClr>
                <a:schemeClr val="dk1"/>
              </a:buClr>
              <a:buSzPts val="3200"/>
              <a:buFont typeface="Arial"/>
              <a:buChar char="•"/>
            </a:pPr>
            <a:r>
              <a:rPr lang="en-IE" sz="3200" b="0" i="0" u="none" strike="noStrike" cap="none" dirty="0">
                <a:solidFill>
                  <a:schemeClr val="dk1"/>
                </a:solidFill>
                <a:latin typeface="Cambria" panose="02040503050406030204" pitchFamily="18" charset="0"/>
                <a:sym typeface="Calibri"/>
              </a:rPr>
              <a:t>These include: </a:t>
            </a:r>
          </a:p>
          <a:p>
            <a:pPr marL="742950" marR="0" lvl="1" indent="-285750" algn="l" rtl="0">
              <a:spcBef>
                <a:spcPts val="560"/>
              </a:spcBef>
              <a:spcAft>
                <a:spcPts val="0"/>
              </a:spcAft>
              <a:buClr>
                <a:schemeClr val="dk1"/>
              </a:buClr>
              <a:buSzPts val="2800"/>
              <a:buFont typeface="Arial"/>
              <a:buChar char="–"/>
            </a:pPr>
            <a:r>
              <a:rPr lang="en-IE" sz="2800" b="0" i="0" u="none" strike="noStrike" cap="none" dirty="0">
                <a:solidFill>
                  <a:schemeClr val="dk1"/>
                </a:solidFill>
                <a:latin typeface="Cambria" panose="02040503050406030204" pitchFamily="18" charset="0"/>
                <a:sym typeface="Calibri"/>
              </a:rPr>
              <a:t>FAQs, Codebook, and various guides</a:t>
            </a:r>
            <a:r>
              <a:rPr lang="en-IE" sz="2800" b="0" i="0" u="none" strike="noStrike" cap="none" dirty="0" smtClean="0">
                <a:solidFill>
                  <a:schemeClr val="dk1"/>
                </a:solidFill>
                <a:latin typeface="Cambria" panose="02040503050406030204" pitchFamily="18" charset="0"/>
                <a:sym typeface="Calibri"/>
              </a:rPr>
              <a:t>.</a:t>
            </a:r>
          </a:p>
          <a:p>
            <a:pPr marL="457200" marR="0" lvl="1" indent="0" algn="l" rtl="0">
              <a:spcBef>
                <a:spcPts val="560"/>
              </a:spcBef>
              <a:spcAft>
                <a:spcPts val="0"/>
              </a:spcAft>
              <a:buClr>
                <a:schemeClr val="dk1"/>
              </a:buClr>
              <a:buSzPts val="2800"/>
              <a:buNone/>
            </a:pPr>
            <a:endParaRPr lang="en-IE" dirty="0" smtClean="0">
              <a:latin typeface="Cambria" panose="02040503050406030204" pitchFamily="18" charset="0"/>
            </a:endParaRPr>
          </a:p>
          <a:p>
            <a:pPr marL="457200" marR="0" lvl="1" indent="0" algn="l" rtl="0">
              <a:spcBef>
                <a:spcPts val="560"/>
              </a:spcBef>
              <a:spcAft>
                <a:spcPts val="0"/>
              </a:spcAft>
              <a:buClr>
                <a:schemeClr val="dk1"/>
              </a:buClr>
              <a:buSzPts val="2800"/>
              <a:buNone/>
            </a:pPr>
            <a:r>
              <a:rPr lang="en-IE" sz="2800" b="0" i="0" u="none" strike="noStrike" cap="none" dirty="0" smtClean="0">
                <a:solidFill>
                  <a:schemeClr val="dk1"/>
                </a:solidFill>
                <a:latin typeface="Cambria" panose="02040503050406030204" pitchFamily="18" charset="0"/>
                <a:sym typeface="Calibri"/>
              </a:rPr>
              <a:t>*Ask your Research Manager if you need access to the Shared drive.</a:t>
            </a:r>
            <a:endParaRPr lang="en-IE" sz="2800" b="0" i="0" u="none" strike="noStrike" cap="none" dirty="0">
              <a:solidFill>
                <a:schemeClr val="dk1"/>
              </a:solidFill>
              <a:latin typeface="Cambria" panose="02040503050406030204" pitchFamily="18" charset="0"/>
              <a:sym typeface="Calibri"/>
            </a:endParaRPr>
          </a:p>
          <a:p>
            <a:pPr marL="342900" marR="0" lvl="0" indent="-342900" algn="l" rtl="0">
              <a:spcBef>
                <a:spcPts val="640"/>
              </a:spcBef>
              <a:buClr>
                <a:schemeClr val="dk1"/>
              </a:buClr>
              <a:buSzPts val="3200"/>
              <a:buFont typeface="Arial"/>
              <a:buNone/>
            </a:pPr>
            <a:endParaRPr sz="3200" b="0" i="0" u="none" strike="noStrike" cap="none" dirty="0">
              <a:solidFill>
                <a:schemeClr val="dk1"/>
              </a:solidFill>
              <a:latin typeface="Cambria" panose="02040503050406030204" pitchFamily="18" charset="0"/>
              <a:sym typeface="Calibri"/>
            </a:endParaRPr>
          </a:p>
        </p:txBody>
      </p:sp>
      <p:sp>
        <p:nvSpPr>
          <p:cNvPr id="151" name="Shape 151"/>
          <p:cNvSpPr txBox="1">
            <a:spLocks noGrp="1"/>
          </p:cNvSpPr>
          <p:nvPr>
            <p:ph type="sldNum" idx="12"/>
          </p:nvPr>
        </p:nvSpPr>
        <p:spPr>
          <a:xfrm>
            <a:off x="6553200" y="6356350"/>
            <a:ext cx="2133600" cy="365125"/>
          </a:xfrm>
          <a:prstGeom prst="rect">
            <a:avLst/>
          </a:prstGeom>
          <a:noFill/>
          <a:ln>
            <a:noFill/>
          </a:ln>
        </p:spPr>
        <p:txBody>
          <a:bodyPr wrap="square" lIns="91425" tIns="45700" rIns="91425" bIns="45700" anchor="ctr" anchorCtr="0">
            <a:noAutofit/>
          </a:bodyPr>
          <a:lstStyle/>
          <a:p>
            <a:pPr marL="0" marR="0" lvl="0" indent="0" algn="r" rtl="0">
              <a:spcBef>
                <a:spcPts val="0"/>
              </a:spcBef>
              <a:buNone/>
            </a:pPr>
            <a:fld id="{00000000-1234-1234-1234-123412341234}" type="slidenum">
              <a:rPr lang="en-IE" sz="1200" b="0" i="0" u="none" strike="noStrike" cap="none">
                <a:solidFill>
                  <a:srgbClr val="888888"/>
                </a:solidFill>
                <a:latin typeface="Calibri"/>
                <a:ea typeface="Calibri"/>
                <a:cs typeface="Calibri"/>
                <a:sym typeface="Calibri"/>
              </a:rPr>
              <a:t>9</a:t>
            </a:fld>
            <a:endParaRPr lang="en-IE" sz="1200" b="0" i="0" u="none" strike="noStrike" cap="none">
              <a:solidFill>
                <a:srgbClr val="888888"/>
              </a:solidFill>
              <a:latin typeface="Calibri"/>
              <a:ea typeface="Calibri"/>
              <a:cs typeface="Calibri"/>
              <a:sym typeface="Calibri"/>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522" y="227608"/>
            <a:ext cx="986818" cy="98264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2091</Words>
  <Application>Microsoft Office PowerPoint</Application>
  <PresentationFormat>On-screen Show (4:3)</PresentationFormat>
  <Paragraphs>357</Paragraphs>
  <Slides>35</Slides>
  <Notes>35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Cambria</vt:lpstr>
      <vt:lpstr>Office Theme</vt:lpstr>
      <vt:lpstr>ACLED Coding Training 2017</vt:lpstr>
      <vt:lpstr>How the Project Works</vt:lpstr>
      <vt:lpstr>How the Project Works:  Timeline</vt:lpstr>
      <vt:lpstr>How the Project Works:  Assessment</vt:lpstr>
      <vt:lpstr>How the Project Works: Communication</vt:lpstr>
      <vt:lpstr>How the Project Works: Communication</vt:lpstr>
      <vt:lpstr>How the Project Works:  Time Management</vt:lpstr>
      <vt:lpstr>Basics</vt:lpstr>
      <vt:lpstr>Resources</vt:lpstr>
      <vt:lpstr>Searching – Coding – Reviewing</vt:lpstr>
      <vt:lpstr>Searching – Coding – Reviewing</vt:lpstr>
      <vt:lpstr>Searching – Coding – Reviewing</vt:lpstr>
      <vt:lpstr>Searching – Coding – Reviewing</vt:lpstr>
      <vt:lpstr>Searching – Coding – Reviewing</vt:lpstr>
      <vt:lpstr>Searching – Coding – Reviewing</vt:lpstr>
      <vt:lpstr>Searching – Coding – Reviewing</vt:lpstr>
      <vt:lpstr>Searching – Coding – Reviewing</vt:lpstr>
      <vt:lpstr>PowerPoint Presentation</vt:lpstr>
      <vt:lpstr>PowerPoint Presentation</vt:lpstr>
      <vt:lpstr>PowerPoint Presentation</vt:lpstr>
      <vt:lpstr>PowerPoint Presentation</vt:lpstr>
      <vt:lpstr>PowerPoint Presentation</vt:lpstr>
      <vt:lpstr>Searching – Coding – Reviewing</vt:lpstr>
      <vt:lpstr>Searching – Coding – Reviewing</vt:lpstr>
      <vt:lpstr>Searching – Coding – Reviewing</vt:lpstr>
      <vt:lpstr>Coding: Example 1</vt:lpstr>
      <vt:lpstr>Coding: Example 1</vt:lpstr>
      <vt:lpstr>Coding: Example 2</vt:lpstr>
      <vt:lpstr>Coding: Example 2</vt:lpstr>
      <vt:lpstr>Coding: Example 3</vt:lpstr>
      <vt:lpstr>Coding: Example 3</vt:lpstr>
      <vt:lpstr>Coding: Example 4</vt:lpstr>
      <vt:lpstr>Coding: Example 4</vt:lpstr>
      <vt:lpstr>Coding: Example 5</vt:lpstr>
      <vt:lpstr>Coding: Example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ACLED Coding Training 2017</dc:title>
  <cp:lastModifiedBy>Olivia Russell</cp:lastModifiedBy>
  <cp:revision>3</cp:revision>
  <dcterms:modified xsi:type="dcterms:W3CDTF">2017-12-29T19:11:29Z</dcterms:modified>
</cp:coreProperties>
</file>