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1"/>
  </p:notesMasterIdLst>
  <p:sldIdLst>
    <p:sldId id="256" r:id="rId2"/>
    <p:sldId id="257" r:id="rId3"/>
    <p:sldId id="278" r:id="rId4"/>
    <p:sldId id="279" r:id="rId5"/>
    <p:sldId id="280" r:id="rId6"/>
    <p:sldId id="281" r:id="rId7"/>
    <p:sldId id="298" r:id="rId8"/>
    <p:sldId id="282" r:id="rId9"/>
    <p:sldId id="296" r:id="rId10"/>
    <p:sldId id="283" r:id="rId11"/>
    <p:sldId id="284" r:id="rId12"/>
    <p:sldId id="285" r:id="rId13"/>
    <p:sldId id="286" r:id="rId14"/>
    <p:sldId id="303" r:id="rId15"/>
    <p:sldId id="304" r:id="rId16"/>
    <p:sldId id="305" r:id="rId17"/>
    <p:sldId id="287" r:id="rId18"/>
    <p:sldId id="288" r:id="rId19"/>
    <p:sldId id="297" r:id="rId20"/>
    <p:sldId id="289" r:id="rId21"/>
    <p:sldId id="290" r:id="rId22"/>
    <p:sldId id="291" r:id="rId23"/>
    <p:sldId id="295" r:id="rId24"/>
    <p:sldId id="292" r:id="rId25"/>
    <p:sldId id="293" r:id="rId26"/>
    <p:sldId id="294" r:id="rId27"/>
    <p:sldId id="299" r:id="rId28"/>
    <p:sldId id="300" r:id="rId29"/>
    <p:sldId id="30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61" d="100"/>
          <a:sy n="61" d="100"/>
        </p:scale>
        <p:origin x="1450" y="4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8EDCE5-7DA0-4B81-9846-BC91FF7D0D13}" type="datetimeFigureOut">
              <a:rPr lang="en-GB" smtClean="0"/>
              <a:pPr/>
              <a:t>29/12/2017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0B59F3-E2CB-44C0-AA81-DACA37A9B122}" type="slidenum">
              <a:rPr lang="en-GB" smtClean="0"/>
              <a:pPr/>
              <a:t>‹#›</a:t>
            </a:fld>
            <a:endParaRPr lang="en-GB"/>
          </a:p>
        </p:txBody>
      </p:sp>
    </p:spTree>
    <p:extLst>
      <p:ext uri="{BB962C8B-B14F-4D97-AF65-F5344CB8AC3E}">
        <p14:creationId xmlns:p14="http://schemas.microsoft.com/office/powerpoint/2010/main" val="414335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10E1ECCC-5826-4186-90C1-3BDEA2067A8D}" type="datetime1">
              <a:rPr lang="en-IE" smtClean="0"/>
              <a:pPr/>
              <a:t>29/12/2017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053F123-CBFF-431D-ADAB-70167084A53C}"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31C9CA3-7646-4DE2-908D-A46F88230869}" type="datetime1">
              <a:rPr lang="en-IE" smtClean="0"/>
              <a:pPr/>
              <a:t>29/12/2017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053F123-CBFF-431D-ADAB-70167084A53C}"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99A5E8F-0F32-4C4F-8A27-286D47548823}" type="datetime1">
              <a:rPr lang="en-IE" smtClean="0"/>
              <a:pPr/>
              <a:t>29/12/2017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053F123-CBFF-431D-ADAB-70167084A53C}"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D0830EF-3EA5-452E-A525-598D06848CBA}" type="datetime1">
              <a:rPr lang="en-IE" smtClean="0"/>
              <a:pPr/>
              <a:t>29/12/2017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053F123-CBFF-431D-ADAB-70167084A53C}"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2C746B-BAF6-4CE0-8B2D-CB84B545A9C2}" type="datetime1">
              <a:rPr lang="en-IE" smtClean="0"/>
              <a:pPr/>
              <a:t>29/12/2017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053F123-CBFF-431D-ADAB-70167084A53C}"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28DA5AF3-AC5D-4E30-8377-EDD5B2179DA2}" type="datetime1">
              <a:rPr lang="en-IE" smtClean="0"/>
              <a:pPr/>
              <a:t>29/12/2017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053F123-CBFF-431D-ADAB-70167084A53C}"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5020BE40-840D-4CBD-8362-C08A1817FDDE}" type="datetime1">
              <a:rPr lang="en-IE" smtClean="0"/>
              <a:pPr/>
              <a:t>29/12/2017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053F123-CBFF-431D-ADAB-70167084A53C}"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6E71B400-67A7-4C61-9CBE-3045213D8B54}" type="datetime1">
              <a:rPr lang="en-IE" smtClean="0"/>
              <a:pPr/>
              <a:t>29/12/2017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053F123-CBFF-431D-ADAB-70167084A53C}"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EA11F-AEA1-45CA-8ABE-78F6805466B7}" type="datetime1">
              <a:rPr lang="en-IE" smtClean="0"/>
              <a:pPr/>
              <a:t>29/12/2017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053F123-CBFF-431D-ADAB-70167084A53C}"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C3E3D-A10E-4DCE-AE16-1CCBE0940042}" type="datetime1">
              <a:rPr lang="en-IE" smtClean="0"/>
              <a:pPr/>
              <a:t>29/12/2017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053F123-CBFF-431D-ADAB-70167084A53C}"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9F5A9-FD63-4B29-9F78-3DE2D5915BEB}" type="datetime1">
              <a:rPr lang="en-IE" smtClean="0"/>
              <a:pPr/>
              <a:t>29/12/2017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053F123-CBFF-431D-ADAB-70167084A53C}"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F5FB4-F83D-4254-A4C1-24220D6104F1}" type="datetime1">
              <a:rPr lang="en-IE" smtClean="0"/>
              <a:pPr/>
              <a:t>29/12/2017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3F123-CBFF-431D-ADAB-70167084A53C}"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tableausoftware.com/academic/student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b="1" dirty="0" smtClean="0">
                <a:latin typeface="Cambria" panose="02040503050406030204" pitchFamily="18" charset="0"/>
              </a:rPr>
              <a:t>ACLED Training: </a:t>
            </a:r>
            <a:br>
              <a:rPr lang="en-IE" b="1" dirty="0" smtClean="0">
                <a:latin typeface="Cambria" panose="02040503050406030204" pitchFamily="18" charset="0"/>
              </a:rPr>
            </a:br>
            <a:r>
              <a:rPr lang="en-IE" b="1" dirty="0" smtClean="0">
                <a:latin typeface="Cambria" panose="02040503050406030204" pitchFamily="18" charset="0"/>
              </a:rPr>
              <a:t>Visual </a:t>
            </a:r>
            <a:r>
              <a:rPr lang="en-IE" b="1" dirty="0" smtClean="0">
                <a:latin typeface="Cambria" panose="02040503050406030204" pitchFamily="18" charset="0"/>
              </a:rPr>
              <a:t>Analysis</a:t>
            </a:r>
            <a:r>
              <a:rPr lang="en-IE" dirty="0" smtClean="0">
                <a:latin typeface="Cambria" panose="02040503050406030204" pitchFamily="18" charset="0"/>
              </a:rPr>
              <a:t/>
            </a:r>
            <a:br>
              <a:rPr lang="en-IE" dirty="0" smtClean="0">
                <a:latin typeface="Cambria" panose="02040503050406030204" pitchFamily="18" charset="0"/>
              </a:rPr>
            </a:br>
            <a:r>
              <a:rPr lang="en-IE" dirty="0" smtClean="0">
                <a:latin typeface="Cambria" panose="02040503050406030204" pitchFamily="18" charset="0"/>
              </a:rPr>
              <a:t>2017</a:t>
            </a:r>
            <a:endParaRPr lang="en-IE"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1</a:t>
            </a:fld>
            <a:endParaRPr lang="en-I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33" y="169257"/>
            <a:ext cx="1553230" cy="15466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Filtering Data</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7859216" cy="1972815"/>
          </a:xfrm>
        </p:spPr>
        <p:txBody>
          <a:bodyPr>
            <a:normAutofit fontScale="70000" lnSpcReduction="20000"/>
          </a:bodyPr>
          <a:lstStyle/>
          <a:p>
            <a:pPr algn="just"/>
            <a:r>
              <a:rPr lang="en-IE" dirty="0">
                <a:latin typeface="Cambria" panose="02040503050406030204" pitchFamily="18" charset="0"/>
              </a:rPr>
              <a:t>You can also right-click on data in the actual data sheet to select data you want to keep or exclude. For example, if you only want to view 2013 data, simply highlight the 2013 column by right-clicking, and select </a:t>
            </a:r>
            <a:r>
              <a:rPr lang="en-IE" b="1" dirty="0">
                <a:latin typeface="Cambria" panose="02040503050406030204" pitchFamily="18" charset="0"/>
              </a:rPr>
              <a:t>Keep Only</a:t>
            </a:r>
            <a:r>
              <a:rPr lang="en-IE" dirty="0">
                <a:latin typeface="Cambria" panose="02040503050406030204" pitchFamily="18" charset="0"/>
              </a:rPr>
              <a:t>. </a:t>
            </a:r>
            <a:endParaRPr lang="en-IE" dirty="0" smtClean="0">
              <a:latin typeface="Cambria" panose="02040503050406030204" pitchFamily="18" charset="0"/>
            </a:endParaRPr>
          </a:p>
          <a:p>
            <a:pPr lvl="1" algn="just"/>
            <a:r>
              <a:rPr lang="en-IE" dirty="0" smtClean="0">
                <a:latin typeface="Cambria" panose="02040503050406030204" pitchFamily="18" charset="0"/>
              </a:rPr>
              <a:t>If </a:t>
            </a:r>
            <a:r>
              <a:rPr lang="en-IE" dirty="0">
                <a:latin typeface="Cambria" panose="02040503050406030204" pitchFamily="18" charset="0"/>
              </a:rPr>
              <a:t>you want to exclude certain data, highlight the data by right-clicking, and select </a:t>
            </a:r>
            <a:r>
              <a:rPr lang="en-IE" b="1" dirty="0">
                <a:latin typeface="Cambria" panose="02040503050406030204" pitchFamily="18" charset="0"/>
              </a:rPr>
              <a:t>Exclude</a:t>
            </a:r>
            <a:r>
              <a:rPr lang="en-IE" dirty="0">
                <a:latin typeface="Cambria" panose="02040503050406030204" pitchFamily="18" charset="0"/>
              </a:rPr>
              <a:t>:</a:t>
            </a:r>
            <a:endParaRPr lang="en-GB" dirty="0">
              <a:latin typeface="Cambria" panose="02040503050406030204" pitchFamily="18" charset="0"/>
            </a:endParaRPr>
          </a:p>
          <a:p>
            <a:pPr algn="just"/>
            <a:endParaRPr lang="en-IE"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10</a:t>
            </a:fld>
            <a:endParaRPr lang="en-IE"/>
          </a:p>
        </p:txBody>
      </p:sp>
      <p:pic>
        <p:nvPicPr>
          <p:cNvPr id="7" name="Picture 6"/>
          <p:cNvPicPr/>
          <p:nvPr/>
        </p:nvPicPr>
        <p:blipFill>
          <a:blip r:embed="rId2" cstate="print"/>
          <a:srcRect/>
          <a:stretch>
            <a:fillRect/>
          </a:stretch>
        </p:blipFill>
        <p:spPr bwMode="auto">
          <a:xfrm>
            <a:off x="1579250" y="3871084"/>
            <a:ext cx="2451100" cy="2291080"/>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4211960" y="3645024"/>
            <a:ext cx="3477895" cy="2743200"/>
          </a:xfrm>
          <a:prstGeom prst="rect">
            <a:avLst/>
          </a:prstGeom>
          <a:noFill/>
          <a:ln w="9525">
            <a:noFill/>
            <a:miter lim="800000"/>
            <a:headEnd/>
            <a:tailEnd/>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1179416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Analysing Data</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7859216" cy="1972815"/>
          </a:xfrm>
        </p:spPr>
        <p:txBody>
          <a:bodyPr>
            <a:normAutofit fontScale="77500" lnSpcReduction="20000"/>
          </a:bodyPr>
          <a:lstStyle/>
          <a:p>
            <a:pPr algn="just"/>
            <a:r>
              <a:rPr lang="en-IE" dirty="0"/>
              <a:t>To do very simple analysis, use Tableau to create and interpret basic tables. For example, to see how many conflict events </a:t>
            </a:r>
            <a:r>
              <a:rPr lang="en-IE" dirty="0">
                <a:latin typeface="Cambria" panose="02040503050406030204" pitchFamily="18" charset="0"/>
              </a:rPr>
              <a:t>occurred</a:t>
            </a:r>
            <a:r>
              <a:rPr lang="en-IE" dirty="0"/>
              <a:t> in each country, place the </a:t>
            </a:r>
            <a:r>
              <a:rPr lang="en-IE" b="1" dirty="0"/>
              <a:t>Country</a:t>
            </a:r>
            <a:r>
              <a:rPr lang="en-IE" dirty="0"/>
              <a:t> variable in the row section by dragging the country variable to the row area at the top of the screen.</a:t>
            </a:r>
            <a:endParaRPr lang="en-GB" dirty="0"/>
          </a:p>
          <a:p>
            <a:pPr lvl="1" algn="just"/>
            <a:r>
              <a:rPr lang="en-IE" dirty="0"/>
              <a:t>Then drag the ‘Number of Records’ variable to the </a:t>
            </a:r>
            <a:r>
              <a:rPr lang="en-IE" b="1" dirty="0"/>
              <a:t>Text</a:t>
            </a:r>
            <a:r>
              <a:rPr lang="en-IE" dirty="0"/>
              <a:t> box.</a:t>
            </a:r>
            <a:endParaRPr lang="en-GB" dirty="0"/>
          </a:p>
          <a:p>
            <a:pPr algn="just"/>
            <a:endParaRPr lang="en-IE" dirty="0"/>
          </a:p>
        </p:txBody>
      </p:sp>
      <p:sp>
        <p:nvSpPr>
          <p:cNvPr id="4" name="Slide Number Placeholder 3"/>
          <p:cNvSpPr>
            <a:spLocks noGrp="1"/>
          </p:cNvSpPr>
          <p:nvPr>
            <p:ph type="sldNum" sz="quarter" idx="12"/>
          </p:nvPr>
        </p:nvSpPr>
        <p:spPr/>
        <p:txBody>
          <a:bodyPr/>
          <a:lstStyle/>
          <a:p>
            <a:fld id="{D053F123-CBFF-431D-ADAB-70167084A53C}" type="slidenum">
              <a:rPr lang="en-IE" smtClean="0"/>
              <a:pPr/>
              <a:t>11</a:t>
            </a:fld>
            <a:endParaRPr lang="en-IE"/>
          </a:p>
        </p:txBody>
      </p:sp>
      <p:pic>
        <p:nvPicPr>
          <p:cNvPr id="9" name="Picture 8"/>
          <p:cNvPicPr/>
          <p:nvPr/>
        </p:nvPicPr>
        <p:blipFill>
          <a:blip r:embed="rId2" cstate="print"/>
          <a:srcRect/>
          <a:stretch>
            <a:fillRect/>
          </a:stretch>
        </p:blipFill>
        <p:spPr bwMode="auto">
          <a:xfrm>
            <a:off x="2318052" y="3573016"/>
            <a:ext cx="4104456" cy="2736304"/>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2899323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Analysing Data</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3682752" cy="4421087"/>
          </a:xfrm>
        </p:spPr>
        <p:txBody>
          <a:bodyPr>
            <a:normAutofit fontScale="77500" lnSpcReduction="20000"/>
          </a:bodyPr>
          <a:lstStyle/>
          <a:p>
            <a:pPr algn="just"/>
            <a:r>
              <a:rPr lang="en-IE" dirty="0">
                <a:latin typeface="Cambria" panose="02040503050406030204" pitchFamily="18" charset="0"/>
              </a:rPr>
              <a:t>This creates a simple table depicting the number of violent conflict events by country.</a:t>
            </a:r>
            <a:endParaRPr lang="en-GB" dirty="0">
              <a:latin typeface="Cambria" panose="02040503050406030204" pitchFamily="18" charset="0"/>
            </a:endParaRPr>
          </a:p>
          <a:p>
            <a:pPr marL="0" indent="0" algn="just">
              <a:buNone/>
            </a:pPr>
            <a:endParaRPr lang="en-IE" dirty="0" smtClean="0">
              <a:latin typeface="Cambria" panose="02040503050406030204" pitchFamily="18" charset="0"/>
            </a:endParaRPr>
          </a:p>
          <a:p>
            <a:pPr algn="just"/>
            <a:r>
              <a:rPr lang="en-IE" dirty="0" smtClean="0">
                <a:latin typeface="Cambria" panose="02040503050406030204" pitchFamily="18" charset="0"/>
              </a:rPr>
              <a:t>You </a:t>
            </a:r>
            <a:r>
              <a:rPr lang="en-IE" dirty="0">
                <a:latin typeface="Cambria" panose="02040503050406030204" pitchFamily="18" charset="0"/>
              </a:rPr>
              <a:t>can easily </a:t>
            </a:r>
            <a:r>
              <a:rPr lang="en-IE" b="1" dirty="0">
                <a:latin typeface="Cambria" panose="02040503050406030204" pitchFamily="18" charset="0"/>
              </a:rPr>
              <a:t>Sort </a:t>
            </a:r>
            <a:r>
              <a:rPr lang="en-IE" dirty="0">
                <a:latin typeface="Cambria" panose="02040503050406030204" pitchFamily="18" charset="0"/>
              </a:rPr>
              <a:t>this data by using the </a:t>
            </a:r>
            <a:r>
              <a:rPr lang="en-IE" b="1" dirty="0">
                <a:latin typeface="Cambria" panose="02040503050406030204" pitchFamily="18" charset="0"/>
              </a:rPr>
              <a:t>Sort</a:t>
            </a:r>
            <a:r>
              <a:rPr lang="en-IE" dirty="0">
                <a:latin typeface="Cambria" panose="02040503050406030204" pitchFamily="18" charset="0"/>
              </a:rPr>
              <a:t> button in the toolbar, ascending for lowest values to highest; and descending for highest values to lowest.</a:t>
            </a:r>
            <a:endParaRPr lang="en-GB" dirty="0">
              <a:latin typeface="Cambria" panose="02040503050406030204" pitchFamily="18" charset="0"/>
            </a:endParaRPr>
          </a:p>
          <a:p>
            <a:pPr algn="just"/>
            <a:endParaRPr lang="en-IE"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12</a:t>
            </a:fld>
            <a:endParaRPr lang="en-IE"/>
          </a:p>
        </p:txBody>
      </p:sp>
      <p:pic>
        <p:nvPicPr>
          <p:cNvPr id="6" name="Picture 5"/>
          <p:cNvPicPr/>
          <p:nvPr/>
        </p:nvPicPr>
        <p:blipFill>
          <a:blip r:embed="rId2" cstate="print"/>
          <a:srcRect/>
          <a:stretch>
            <a:fillRect/>
          </a:stretch>
        </p:blipFill>
        <p:spPr bwMode="auto">
          <a:xfrm>
            <a:off x="4427984" y="1700808"/>
            <a:ext cx="3869690" cy="3745230"/>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100068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Adding More Variables</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7715200" cy="2044823"/>
          </a:xfrm>
        </p:spPr>
        <p:txBody>
          <a:bodyPr>
            <a:normAutofit fontScale="70000" lnSpcReduction="20000"/>
          </a:bodyPr>
          <a:lstStyle/>
          <a:p>
            <a:pPr algn="just"/>
            <a:r>
              <a:rPr lang="en-IE" dirty="0">
                <a:latin typeface="Cambria" panose="02040503050406030204" pitchFamily="18" charset="0"/>
              </a:rPr>
              <a:t>The steps above give you a very simple table, but you may wish to add more variables to get a more nuanced picture. For example, you can add Event Type to break down the different types of violent events. To do this, drag a variable either into the </a:t>
            </a:r>
            <a:r>
              <a:rPr lang="en-IE" b="1" dirty="0">
                <a:latin typeface="Cambria" panose="02040503050406030204" pitchFamily="18" charset="0"/>
              </a:rPr>
              <a:t>Column </a:t>
            </a:r>
            <a:r>
              <a:rPr lang="en-IE" dirty="0">
                <a:latin typeface="Cambria" panose="02040503050406030204" pitchFamily="18" charset="0"/>
              </a:rPr>
              <a:t>area, in which case it will show the event types across the top of the table: </a:t>
            </a:r>
            <a:endParaRPr lang="en-GB" dirty="0">
              <a:latin typeface="Cambria" panose="02040503050406030204" pitchFamily="18" charset="0"/>
            </a:endParaRPr>
          </a:p>
          <a:p>
            <a:pPr marL="0" indent="0" algn="just">
              <a:buNone/>
            </a:pPr>
            <a:endParaRPr lang="en-IE"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13</a:t>
            </a:fld>
            <a:endParaRPr lang="en-IE"/>
          </a:p>
        </p:txBody>
      </p:sp>
      <p:pic>
        <p:nvPicPr>
          <p:cNvPr id="7" name="Picture 6"/>
          <p:cNvPicPr/>
          <p:nvPr/>
        </p:nvPicPr>
        <p:blipFill>
          <a:blip r:embed="rId2" cstate="print"/>
          <a:srcRect/>
          <a:stretch>
            <a:fillRect/>
          </a:stretch>
        </p:blipFill>
        <p:spPr bwMode="auto">
          <a:xfrm>
            <a:off x="1331640" y="3356992"/>
            <a:ext cx="6408712" cy="2736304"/>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1011375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Event Type Variables</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7715200" cy="2044823"/>
          </a:xfrm>
        </p:spPr>
        <p:txBody>
          <a:bodyPr>
            <a:normAutofit fontScale="40000" lnSpcReduction="20000"/>
          </a:bodyPr>
          <a:lstStyle/>
          <a:p>
            <a:pPr algn="just"/>
            <a:r>
              <a:rPr lang="en-GB" dirty="0" smtClean="0">
                <a:latin typeface="Cambria" panose="02040503050406030204" pitchFamily="18" charset="0"/>
              </a:rPr>
              <a:t>When analysing the event types, please remember the distinction between violent and non-violent events (</a:t>
            </a:r>
            <a:r>
              <a:rPr lang="en-GB" i="1" dirty="0" smtClean="0">
                <a:latin typeface="Cambria" panose="02040503050406030204" pitchFamily="18" charset="0"/>
              </a:rPr>
              <a:t>see </a:t>
            </a:r>
            <a:r>
              <a:rPr lang="en-IE" b="1" dirty="0">
                <a:latin typeface="Cambria" panose="02040503050406030204" pitchFamily="18" charset="0"/>
              </a:rPr>
              <a:t>Guide to Producing Data Analysis and Written </a:t>
            </a:r>
            <a:r>
              <a:rPr lang="en-IE" b="1" dirty="0" smtClean="0">
                <a:latin typeface="Cambria" panose="02040503050406030204" pitchFamily="18" charset="0"/>
              </a:rPr>
              <a:t>Reports</a:t>
            </a:r>
            <a:r>
              <a:rPr lang="en-IE" dirty="0" smtClean="0">
                <a:latin typeface="Cambria" panose="02040503050406030204" pitchFamily="18" charset="0"/>
              </a:rPr>
              <a:t>)</a:t>
            </a:r>
          </a:p>
          <a:p>
            <a:pPr algn="just"/>
            <a:r>
              <a:rPr lang="en-IE" dirty="0" smtClean="0">
                <a:latin typeface="Cambria" panose="02040503050406030204" pitchFamily="18" charset="0"/>
              </a:rPr>
              <a:t>Protests are not violent and therefore should not be analysed as political violence or armed conflict.</a:t>
            </a:r>
          </a:p>
          <a:p>
            <a:pPr algn="just"/>
            <a:r>
              <a:rPr lang="en-IE" dirty="0" smtClean="0">
                <a:latin typeface="Cambria" panose="02040503050406030204" pitchFamily="18" charset="0"/>
              </a:rPr>
              <a:t>Any maps or visuals you create that analyse ‘conflict’ must only include armed organised violent events (e.g. battles) and </a:t>
            </a:r>
            <a:r>
              <a:rPr lang="en-IE" u="sng" dirty="0" smtClean="0">
                <a:latin typeface="Cambria" panose="02040503050406030204" pitchFamily="18" charset="0"/>
              </a:rPr>
              <a:t>not</a:t>
            </a:r>
            <a:r>
              <a:rPr lang="en-IE" dirty="0" smtClean="0">
                <a:latin typeface="Cambria" panose="02040503050406030204" pitchFamily="18" charset="0"/>
              </a:rPr>
              <a:t> riots/protests (</a:t>
            </a:r>
            <a:r>
              <a:rPr lang="en-IE" i="1" dirty="0" smtClean="0">
                <a:latin typeface="Cambria" panose="02040503050406030204" pitchFamily="18" charset="0"/>
              </a:rPr>
              <a:t>see map below</a:t>
            </a:r>
            <a:r>
              <a:rPr lang="en-IE" dirty="0" smtClean="0">
                <a:latin typeface="Cambria" panose="02040503050406030204" pitchFamily="18" charset="0"/>
              </a:rPr>
              <a:t>). Please filter the event type variable in Tableau to exclude riots and protests.</a:t>
            </a:r>
          </a:p>
          <a:p>
            <a:pPr algn="just"/>
            <a:r>
              <a:rPr lang="en-IE" dirty="0" smtClean="0">
                <a:latin typeface="Cambria" panose="02040503050406030204" pitchFamily="18" charset="0"/>
              </a:rPr>
              <a:t>You can create visuals with both protests and politically violent events but please remember to analyse them as separate forms of political contention in your</a:t>
            </a:r>
            <a:r>
              <a:rPr lang="en-IE" i="1" dirty="0">
                <a:latin typeface="Cambria" panose="02040503050406030204" pitchFamily="18" charset="0"/>
              </a:rPr>
              <a:t> </a:t>
            </a:r>
            <a:r>
              <a:rPr lang="en-IE" i="1" dirty="0" smtClean="0">
                <a:latin typeface="Cambria" panose="02040503050406030204" pitchFamily="18" charset="0"/>
              </a:rPr>
              <a:t>written </a:t>
            </a:r>
            <a:r>
              <a:rPr lang="en-IE" dirty="0" smtClean="0">
                <a:latin typeface="Cambria" panose="02040503050406030204" pitchFamily="18" charset="0"/>
              </a:rPr>
              <a:t>analysis. </a:t>
            </a:r>
          </a:p>
          <a:p>
            <a:pPr lvl="1" algn="just"/>
            <a:r>
              <a:rPr lang="en-IE" dirty="0" smtClean="0">
                <a:latin typeface="Cambria" panose="02040503050406030204" pitchFamily="18" charset="0"/>
              </a:rPr>
              <a:t>E.g. </a:t>
            </a:r>
            <a:r>
              <a:rPr lang="en-IE" dirty="0">
                <a:latin typeface="Cambria" panose="02040503050406030204" pitchFamily="18" charset="0"/>
              </a:rPr>
              <a:t>Political violence peaked in June 2015 in Somalia, as </a:t>
            </a:r>
            <a:r>
              <a:rPr lang="en-IE" dirty="0" smtClean="0">
                <a:latin typeface="Cambria" panose="02040503050406030204" pitchFamily="18" charset="0"/>
              </a:rPr>
              <a:t>Al-Shabaab increase their civilian-targeted violence. </a:t>
            </a:r>
            <a:r>
              <a:rPr lang="en-IE" dirty="0">
                <a:latin typeface="Cambria" panose="02040503050406030204" pitchFamily="18" charset="0"/>
              </a:rPr>
              <a:t>From July 2015, riots and protests </a:t>
            </a:r>
            <a:r>
              <a:rPr lang="en-IE" dirty="0" smtClean="0">
                <a:latin typeface="Cambria" panose="02040503050406030204" pitchFamily="18" charset="0"/>
              </a:rPr>
              <a:t>decreased </a:t>
            </a:r>
            <a:r>
              <a:rPr lang="en-IE" dirty="0">
                <a:latin typeface="Cambria" panose="02040503050406030204" pitchFamily="18" charset="0"/>
              </a:rPr>
              <a:t>as government crackdowns made public assembly more dangerous.</a:t>
            </a:r>
            <a:endParaRPr lang="en-GB" dirty="0">
              <a:latin typeface="Cambria" panose="02040503050406030204" pitchFamily="18" charset="0"/>
            </a:endParaRPr>
          </a:p>
          <a:p>
            <a:pPr algn="just"/>
            <a:endParaRPr lang="en-GB" dirty="0">
              <a:latin typeface="Cambria" panose="02040503050406030204" pitchFamily="18" charset="0"/>
            </a:endParaRPr>
          </a:p>
          <a:p>
            <a:pPr marL="0" indent="0" algn="just">
              <a:buNone/>
            </a:pPr>
            <a:endParaRPr lang="en-IE"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14</a:t>
            </a:fld>
            <a:endParaRPr lang="en-IE"/>
          </a:p>
        </p:txBody>
      </p:sp>
      <p:pic>
        <p:nvPicPr>
          <p:cNvPr id="4097"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777" y="3729258"/>
            <a:ext cx="3875133" cy="28096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5207085" y="3507971"/>
            <a:ext cx="3222301" cy="14927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pPr>
            <a:r>
              <a:rPr kumimoji="0" lang="en-IE" altLang="en-US" sz="1200" b="1" i="0" u="none" strike="noStrike" cap="none" normalizeH="0" baseline="0" dirty="0" smtClean="0">
                <a:ln>
                  <a:noFill/>
                </a:ln>
                <a:solidFill>
                  <a:srgbClr val="222222"/>
                </a:solidFill>
                <a:effectLst/>
                <a:latin typeface="Cambria" panose="02040503050406030204" pitchFamily="18" charset="0"/>
                <a:ea typeface="Calibri" panose="020F0502020204030204" pitchFamily="34" charset="0"/>
                <a:cs typeface="Arial" panose="020B0604020202020204" pitchFamily="34" charset="0"/>
              </a:rPr>
              <a:t>Caption: </a:t>
            </a:r>
            <a:r>
              <a:rPr kumimoji="0" lang="en-IE" altLang="en-US" sz="1200" b="0" i="0" u="none" strike="noStrike" cap="none" normalizeH="0" baseline="0" dirty="0" smtClean="0">
                <a:ln>
                  <a:noFill/>
                </a:ln>
                <a:solidFill>
                  <a:srgbClr val="222222"/>
                </a:solidFill>
                <a:effectLst/>
                <a:latin typeface="Cambria" panose="02040503050406030204" pitchFamily="18" charset="0"/>
                <a:ea typeface="Calibri" panose="020F0502020204030204" pitchFamily="34" charset="0"/>
                <a:cs typeface="Arial" panose="020B0604020202020204" pitchFamily="34" charset="0"/>
              </a:rPr>
              <a:t>Armed conflict was predominantly concentrated in North and South Kivu provinces, as non-territorial clashes were the dominant mode of conflict in 2015. </a:t>
            </a:r>
          </a:p>
          <a:p>
            <a:pPr marL="0" marR="0" lvl="0" indent="0" algn="just" defTabSz="914400" rtl="0" eaLnBrk="0" fontAlgn="base" latinLnBrk="0" hangingPunct="0">
              <a:lnSpc>
                <a:spcPct val="100000"/>
              </a:lnSpc>
              <a:spcBef>
                <a:spcPct val="0"/>
              </a:spcBef>
              <a:spcAft>
                <a:spcPct val="0"/>
              </a:spcAft>
              <a:buClrTx/>
              <a:buSzTx/>
              <a:tabLst/>
            </a:pPr>
            <a:endParaRPr lang="en-IE" altLang="en-US" sz="1200" dirty="0">
              <a:solidFill>
                <a:srgbClr val="222222"/>
              </a:solidFill>
              <a:latin typeface="Cambria" panose="020405030504060302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GB" altLang="en-US" sz="700" b="0" i="0" u="none" strike="noStrike" cap="none" normalizeH="0" baseline="0" dirty="0" smtClean="0">
              <a:ln>
                <a:noFill/>
              </a:ln>
              <a:solidFill>
                <a:schemeClr val="tx1"/>
              </a:solidFill>
              <a:effectLst/>
              <a:latin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IE" altLang="en-US" sz="1200" b="1" i="0" u="none" strike="noStrike" cap="none" normalizeH="0" baseline="0" dirty="0" smtClean="0">
                <a:ln>
                  <a:noFill/>
                </a:ln>
                <a:solidFill>
                  <a:srgbClr val="222222"/>
                </a:solidFill>
                <a:effectLst/>
                <a:latin typeface="Cambria" panose="02040503050406030204" pitchFamily="18" charset="0"/>
                <a:ea typeface="Calibri" panose="020F0502020204030204" pitchFamily="34" charset="0"/>
                <a:cs typeface="Arial" panose="020B0604020202020204" pitchFamily="34" charset="0"/>
              </a:rPr>
              <a:t>In this example, only battles are analysed as conflict events.</a:t>
            </a:r>
            <a:endParaRPr kumimoji="0" lang="en-IE" altLang="en-US" sz="2000" b="0" i="0" u="none" strike="noStrike" cap="none" normalizeH="0" baseline="0" dirty="0" smtClean="0">
              <a:ln>
                <a:noFill/>
              </a:ln>
              <a:solidFill>
                <a:schemeClr val="tx1"/>
              </a:solidFill>
              <a:effectLst/>
              <a:latin typeface="Cambria" panose="02040503050406030204" pitchFamily="18" charset="0"/>
            </a:endParaRPr>
          </a:p>
        </p:txBody>
      </p:sp>
      <p:pic>
        <p:nvPicPr>
          <p:cNvPr id="409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159808"/>
            <a:ext cx="1056861" cy="121750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3370553" y="4149080"/>
            <a:ext cx="1609384" cy="4490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Rectangle 4"/>
          <p:cNvSpPr>
            <a:spLocks noChangeArrowheads="1"/>
          </p:cNvSpPr>
          <p:nvPr/>
        </p:nvSpPr>
        <p:spPr bwMode="auto">
          <a:xfrm>
            <a:off x="947777" y="3404659"/>
            <a:ext cx="4389105" cy="53860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100" b="1" i="1" u="none" strike="noStrike" cap="none" normalizeH="0" baseline="0" dirty="0" smtClean="0">
                <a:ln>
                  <a:noFill/>
                </a:ln>
                <a:solidFill>
                  <a:srgbClr val="222222"/>
                </a:solidFill>
                <a:effectLst/>
                <a:latin typeface="Cambria" panose="02040503050406030204" pitchFamily="18" charset="0"/>
                <a:ea typeface="Calibri" panose="020F0502020204030204" pitchFamily="34" charset="0"/>
                <a:cs typeface="Arial" panose="020B0604020202020204" pitchFamily="34" charset="0"/>
              </a:rPr>
              <a:t>Map</a:t>
            </a:r>
            <a:r>
              <a:rPr kumimoji="0" lang="en-IE" altLang="en-US" sz="1100" b="1" i="1" u="none" strike="noStrike" cap="none" normalizeH="0" dirty="0" smtClean="0">
                <a:ln>
                  <a:noFill/>
                </a:ln>
                <a:solidFill>
                  <a:srgbClr val="222222"/>
                </a:solidFill>
                <a:effectLst/>
                <a:latin typeface="Cambria" panose="02040503050406030204" pitchFamily="18" charset="0"/>
                <a:ea typeface="Calibri" panose="020F0502020204030204" pitchFamily="34" charset="0"/>
                <a:cs typeface="Arial" panose="020B0604020202020204" pitchFamily="34" charset="0"/>
              </a:rPr>
              <a:t> 1</a:t>
            </a:r>
            <a:r>
              <a:rPr kumimoji="0" lang="en-IE" altLang="en-US" sz="1100" b="1" i="1" u="none" strike="noStrike" cap="none" normalizeH="0" baseline="0" dirty="0" smtClean="0">
                <a:ln>
                  <a:noFill/>
                </a:ln>
                <a:solidFill>
                  <a:srgbClr val="222222"/>
                </a:solidFill>
                <a:effectLst/>
                <a:latin typeface="Cambria" panose="02040503050406030204" pitchFamily="18" charset="0"/>
                <a:ea typeface="Calibri" panose="020F0502020204030204" pitchFamily="34" charset="0"/>
                <a:cs typeface="Arial" panose="020B0604020202020204" pitchFamily="34" charset="0"/>
              </a:rPr>
              <a:t>: Number of Conflict Events by Location in DR-Congo, 2015.</a:t>
            </a:r>
            <a:endParaRPr kumimoji="0" lang="en-GB" altLang="en-US" sz="600" b="0" i="0" u="none" strike="noStrike" cap="none" normalizeH="0" baseline="0" dirty="0" smtClean="0">
              <a:ln>
                <a:noFill/>
              </a:ln>
              <a:solidFill>
                <a:schemeClr val="tx1"/>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Cambria" panose="02040503050406030204"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121398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180" y="71478"/>
            <a:ext cx="7848872" cy="1166318"/>
          </a:xfrm>
        </p:spPr>
        <p:txBody>
          <a:bodyPr>
            <a:normAutofit fontScale="90000"/>
          </a:bodyPr>
          <a:lstStyle/>
          <a:p>
            <a:r>
              <a:rPr lang="en-IE" dirty="0" smtClean="0">
                <a:latin typeface="Cambria" panose="02040503050406030204" pitchFamily="18" charset="0"/>
              </a:rPr>
              <a:t>Incorrect Analysis of Event Types</a:t>
            </a:r>
            <a:endParaRPr lang="en-IE" dirty="0">
              <a:latin typeface="Cambria" panose="02040503050406030204" pitchFamily="18" charset="0"/>
            </a:endParaRPr>
          </a:p>
        </p:txBody>
      </p:sp>
      <p:sp>
        <p:nvSpPr>
          <p:cNvPr id="3" name="Content Placeholder 2"/>
          <p:cNvSpPr>
            <a:spLocks noGrp="1"/>
          </p:cNvSpPr>
          <p:nvPr>
            <p:ph idx="1"/>
          </p:nvPr>
        </p:nvSpPr>
        <p:spPr>
          <a:xfrm>
            <a:off x="1896418" y="2808561"/>
            <a:ext cx="7715200" cy="2044823"/>
          </a:xfrm>
        </p:spPr>
        <p:txBody>
          <a:bodyPr>
            <a:normAutofit/>
          </a:bodyPr>
          <a:lstStyle/>
          <a:p>
            <a:pPr marL="0" indent="0" algn="just">
              <a:buNone/>
            </a:pPr>
            <a:endParaRPr lang="en-GB" dirty="0"/>
          </a:p>
          <a:p>
            <a:pPr marL="0" indent="0" algn="just">
              <a:buNone/>
            </a:pPr>
            <a:endParaRPr lang="en-IE" dirty="0" smtClean="0"/>
          </a:p>
        </p:txBody>
      </p:sp>
      <p:sp>
        <p:nvSpPr>
          <p:cNvPr id="4" name="Slide Number Placeholder 3"/>
          <p:cNvSpPr>
            <a:spLocks noGrp="1"/>
          </p:cNvSpPr>
          <p:nvPr>
            <p:ph type="sldNum" sz="quarter" idx="12"/>
          </p:nvPr>
        </p:nvSpPr>
        <p:spPr/>
        <p:txBody>
          <a:bodyPr/>
          <a:lstStyle/>
          <a:p>
            <a:fld id="{D053F123-CBFF-431D-ADAB-70167084A53C}" type="slidenum">
              <a:rPr lang="en-IE" smtClean="0"/>
              <a:pPr/>
              <a:t>15</a:t>
            </a:fld>
            <a:endParaRPr lang="en-IE"/>
          </a:p>
        </p:txBody>
      </p:sp>
      <p:sp>
        <p:nvSpPr>
          <p:cNvPr id="6" name="Rectangle 6"/>
          <p:cNvSpPr>
            <a:spLocks noChangeArrowheads="1"/>
          </p:cNvSpPr>
          <p:nvPr/>
        </p:nvSpPr>
        <p:spPr bwMode="auto">
          <a:xfrm>
            <a:off x="1241139" y="1344827"/>
            <a:ext cx="7075277" cy="8002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1" u="none" strike="noStrike" cap="none" normalizeH="0" baseline="0" dirty="0" smtClean="0">
                <a:ln>
                  <a:noFill/>
                </a:ln>
                <a:solidFill>
                  <a:srgbClr val="222222"/>
                </a:solidFill>
                <a:effectLst/>
                <a:latin typeface="Cambria" panose="02040503050406030204" pitchFamily="18" charset="0"/>
                <a:ea typeface="Calibri" panose="020F0502020204030204" pitchFamily="34" charset="0"/>
                <a:cs typeface="Arial" panose="020B0604020202020204" pitchFamily="34" charset="0"/>
              </a:rPr>
              <a:t>Figure 1: Number of Conflict Events by Province in Tunisia, from June 2015 – August 2015.</a:t>
            </a:r>
            <a:endParaRPr kumimoji="0" lang="en-GB" altLang="en-US" sz="800" b="0" i="0" u="none" strike="noStrike" cap="none" normalizeH="0" baseline="0" dirty="0" smtClean="0">
              <a:ln>
                <a:noFill/>
              </a:ln>
              <a:solidFill>
                <a:schemeClr val="tx1"/>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Cambria" panose="02040503050406030204" pitchFamily="18" charset="0"/>
            </a:endParaRPr>
          </a:p>
        </p:txBody>
      </p:sp>
      <p:pic>
        <p:nvPicPr>
          <p:cNvPr id="2050"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139" y="1825496"/>
            <a:ext cx="7229475" cy="3170237"/>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668" y="2281510"/>
            <a:ext cx="850900" cy="8509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123728" y="1268846"/>
            <a:ext cx="202751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051" name="Picture 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6841" y="1119058"/>
            <a:ext cx="295275" cy="295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1439218" y="120836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a:spLocks noChangeArrowheads="1"/>
          </p:cNvSpPr>
          <p:nvPr/>
        </p:nvSpPr>
        <p:spPr bwMode="auto">
          <a:xfrm>
            <a:off x="516391" y="5091697"/>
            <a:ext cx="7728017"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en-US" sz="1100" b="1" i="0" u="none" strike="noStrike" cap="none" normalizeH="0" baseline="0" dirty="0" smtClean="0">
                <a:ln>
                  <a:noFill/>
                </a:ln>
                <a:solidFill>
                  <a:srgbClr val="222222"/>
                </a:solidFill>
                <a:effectLst/>
                <a:latin typeface="Cambria" panose="02040503050406030204" pitchFamily="18" charset="0"/>
                <a:ea typeface="Calibri" panose="020F0502020204030204" pitchFamily="34" charset="0"/>
                <a:cs typeface="Arial" panose="020B0604020202020204" pitchFamily="34" charset="0"/>
              </a:rPr>
              <a:t>Caption: </a:t>
            </a:r>
            <a:r>
              <a:rPr kumimoji="0" lang="en-IE" altLang="en-US" sz="1100" i="0" u="none" strike="noStrike" cap="none" normalizeH="0" baseline="0" dirty="0" smtClean="0">
                <a:ln>
                  <a:noFill/>
                </a:ln>
                <a:solidFill>
                  <a:srgbClr val="222222"/>
                </a:solidFill>
                <a:effectLst/>
                <a:latin typeface="Cambria" panose="02040503050406030204" pitchFamily="18" charset="0"/>
                <a:ea typeface="Calibri" panose="020F0502020204030204" pitchFamily="34" charset="0"/>
                <a:cs typeface="Arial" panose="020B0604020202020204" pitchFamily="34" charset="0"/>
              </a:rPr>
              <a:t>T</a:t>
            </a:r>
            <a:r>
              <a:rPr kumimoji="0" lang="en-IE" altLang="en-US" sz="1100" b="0" i="0" u="none" strike="noStrike" cap="none" normalizeH="0" baseline="0" dirty="0" smtClean="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he number of conflict events in Tunisia continued to decrease and overall conflict remained below average levels. In August, ACLED recorded 18 discrete conflict events, the lowest level since November 2014 when, however, the number of fatalities was higher (11, against the 6 recorded in the past month). This decline follows a spike in political violence in the first months of 2015, similar to that Tunisia which witnessed during the 2011 revolts</a:t>
            </a:r>
          </a:p>
          <a:p>
            <a:pPr marL="0" marR="0" lvl="0" indent="0" algn="just" defTabSz="914400" rtl="0" eaLnBrk="0" fontAlgn="base" latinLnBrk="0" hangingPunct="0">
              <a:lnSpc>
                <a:spcPct val="100000"/>
              </a:lnSpc>
              <a:spcBef>
                <a:spcPct val="0"/>
              </a:spcBef>
              <a:spcAft>
                <a:spcPct val="0"/>
              </a:spcAft>
              <a:buClrTx/>
              <a:buSzTx/>
              <a:buFontTx/>
              <a:buNone/>
              <a:tabLst/>
            </a:pPr>
            <a:endParaRPr lang="en-IE" altLang="en-US" sz="1100" dirty="0">
              <a:latin typeface="Cambria" panose="02040503050406030204" pitchFamily="18"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IE" altLang="en-US" sz="1100" b="1" dirty="0" smtClean="0">
                <a:latin typeface="Cambria" panose="02040503050406030204" pitchFamily="18" charset="0"/>
                <a:cs typeface="Arial" panose="020B0604020202020204" pitchFamily="34" charset="0"/>
              </a:rPr>
              <a:t>In this example, riots and protests have been incorrectly included in an analysis of conflict events</a:t>
            </a:r>
            <a:endParaRPr kumimoji="0" lang="en-IE" altLang="en-US" sz="1800" b="1" i="0" u="none" strike="noStrike" cap="none" normalizeH="0" baseline="0" dirty="0" smtClean="0">
              <a:ln>
                <a:noFill/>
              </a:ln>
              <a:solidFill>
                <a:schemeClr val="tx1"/>
              </a:solidFill>
              <a:effectLst/>
              <a:latin typeface="Cambria" panose="02040503050406030204" pitchFamily="18" charset="0"/>
            </a:endParaRPr>
          </a:p>
        </p:txBody>
      </p:sp>
      <p:sp>
        <p:nvSpPr>
          <p:cNvPr id="12" name="Oval 11"/>
          <p:cNvSpPr/>
          <p:nvPr/>
        </p:nvSpPr>
        <p:spPr>
          <a:xfrm>
            <a:off x="683568" y="4725144"/>
            <a:ext cx="2027510" cy="2705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269796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47042"/>
            <a:ext cx="8229600" cy="1143000"/>
          </a:xfrm>
        </p:spPr>
        <p:txBody>
          <a:bodyPr>
            <a:normAutofit/>
          </a:bodyPr>
          <a:lstStyle/>
          <a:p>
            <a:r>
              <a:rPr lang="en-IE" dirty="0" smtClean="0">
                <a:latin typeface="Cambria" panose="02040503050406030204" pitchFamily="18" charset="0"/>
              </a:rPr>
              <a:t>Correct Analysis of Event Types</a:t>
            </a:r>
            <a:endParaRPr lang="en-IE"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16</a:t>
            </a:fld>
            <a:endParaRPr lang="en-IE"/>
          </a:p>
        </p:txBody>
      </p:sp>
      <p:sp>
        <p:nvSpPr>
          <p:cNvPr id="5" name="Rectangle 5"/>
          <p:cNvSpPr>
            <a:spLocks noChangeArrowheads="1"/>
          </p:cNvSpPr>
          <p:nvPr/>
        </p:nvSpPr>
        <p:spPr bwMode="auto">
          <a:xfrm>
            <a:off x="1439218" y="120836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a:spLocks noChangeArrowheads="1"/>
          </p:cNvSpPr>
          <p:nvPr/>
        </p:nvSpPr>
        <p:spPr bwMode="auto">
          <a:xfrm>
            <a:off x="516391" y="5461029"/>
            <a:ext cx="7728017"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073"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658" y="4691880"/>
            <a:ext cx="79375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10811"/>
            <a:ext cx="5345512" cy="3747186"/>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5693026" y="1684610"/>
            <a:ext cx="1200150" cy="876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4"/>
          <p:cNvSpPr>
            <a:spLocks noChangeArrowheads="1"/>
          </p:cNvSpPr>
          <p:nvPr/>
        </p:nvSpPr>
        <p:spPr bwMode="auto">
          <a:xfrm>
            <a:off x="1547664" y="89641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5"/>
          <p:cNvSpPr>
            <a:spLocks noChangeArrowheads="1"/>
          </p:cNvSpPr>
          <p:nvPr/>
        </p:nvSpPr>
        <p:spPr bwMode="auto">
          <a:xfrm>
            <a:off x="1547664" y="1312907"/>
            <a:ext cx="651332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100" b="1" i="1" u="none" strike="noStrike" cap="none" normalizeH="0" baseline="0" dirty="0" smtClean="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Figure 2: Number of Political violence and protest events in Somalia, from January – December 2015.</a:t>
            </a:r>
            <a:endParaRPr kumimoji="0" lang="en-GB" altLang="en-US" sz="600" b="0" i="0" u="none" strike="noStrike" cap="none" normalizeH="0" baseline="0" dirty="0" smtClean="0">
              <a:ln>
                <a:noFill/>
              </a:ln>
              <a:solidFill>
                <a:schemeClr val="tx1"/>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Cambria" panose="02040503050406030204" pitchFamily="18" charset="0"/>
            </a:endParaRPr>
          </a:p>
        </p:txBody>
      </p:sp>
      <p:sp>
        <p:nvSpPr>
          <p:cNvPr id="14" name="Rectangle 6"/>
          <p:cNvSpPr>
            <a:spLocks noChangeArrowheads="1"/>
          </p:cNvSpPr>
          <p:nvPr/>
        </p:nvSpPr>
        <p:spPr bwMode="auto">
          <a:xfrm>
            <a:off x="1547664" y="5830361"/>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7"/>
          <p:cNvSpPr>
            <a:spLocks noChangeArrowheads="1"/>
          </p:cNvSpPr>
          <p:nvPr/>
        </p:nvSpPr>
        <p:spPr bwMode="auto">
          <a:xfrm>
            <a:off x="506029" y="5590402"/>
            <a:ext cx="8728672"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IE" altLang="en-US" sz="1100" b="1" i="0" u="none" strike="noStrike" cap="none" normalizeH="0" baseline="0" dirty="0" smtClean="0">
                <a:ln>
                  <a:noFill/>
                </a:ln>
                <a:solidFill>
                  <a:srgbClr val="222222"/>
                </a:solidFill>
                <a:effectLst/>
                <a:latin typeface="Cambria" panose="02040503050406030204" pitchFamily="18" charset="0"/>
                <a:ea typeface="Times New Roman" panose="02020603050405020304" pitchFamily="18" charset="0"/>
                <a:cs typeface="Arial" panose="020B0604020202020204" pitchFamily="34" charset="0"/>
              </a:rPr>
              <a:t>Caption: </a:t>
            </a:r>
            <a:r>
              <a:rPr kumimoji="0" lang="en-IE" altLang="en-US" sz="1100" b="0" i="0" u="none" strike="noStrike" cap="none" normalizeH="0" baseline="0" dirty="0" smtClean="0">
                <a:ln>
                  <a:noFill/>
                </a:ln>
                <a:solidFill>
                  <a:srgbClr val="222222"/>
                </a:solidFill>
                <a:effectLst/>
                <a:latin typeface="Cambria" panose="02040503050406030204" pitchFamily="18" charset="0"/>
                <a:ea typeface="Times New Roman" panose="02020603050405020304" pitchFamily="18" charset="0"/>
                <a:cs typeface="Arial" panose="020B0604020202020204" pitchFamily="34" charset="0"/>
              </a:rPr>
              <a:t>Political violence peaked in June 2015 in Somalia, as violence decreased in the subsequent 6 months bringing the average to </a:t>
            </a:r>
          </a:p>
          <a:p>
            <a:pPr marL="0" marR="0" lvl="0" indent="0" algn="l" defTabSz="914400" rtl="0" eaLnBrk="0" fontAlgn="base" latinLnBrk="0" hangingPunct="0">
              <a:lnSpc>
                <a:spcPct val="100000"/>
              </a:lnSpc>
              <a:spcBef>
                <a:spcPct val="0"/>
              </a:spcBef>
              <a:spcAft>
                <a:spcPct val="0"/>
              </a:spcAft>
              <a:buClrTx/>
              <a:buSzTx/>
              <a:tabLst/>
            </a:pPr>
            <a:r>
              <a:rPr kumimoji="0" lang="en-IE" altLang="en-US" sz="1100" b="0" i="0" u="none" strike="noStrike" cap="none" normalizeH="0" baseline="0" dirty="0" smtClean="0">
                <a:ln>
                  <a:noFill/>
                </a:ln>
                <a:solidFill>
                  <a:srgbClr val="222222"/>
                </a:solidFill>
                <a:effectLst/>
                <a:latin typeface="Cambria" panose="02040503050406030204" pitchFamily="18" charset="0"/>
                <a:ea typeface="Times New Roman" panose="02020603050405020304" pitchFamily="18" charset="0"/>
                <a:cs typeface="Arial" panose="020B0604020202020204" pitchFamily="34" charset="0"/>
              </a:rPr>
              <a:t>170 incidences of political violence per month throughout 2015. From July 2015, riots and protests also decreased as government crackdowns</a:t>
            </a:r>
          </a:p>
          <a:p>
            <a:pPr marL="0" marR="0" lvl="0" indent="0" algn="l" defTabSz="914400" rtl="0" eaLnBrk="0" fontAlgn="base" latinLnBrk="0" hangingPunct="0">
              <a:lnSpc>
                <a:spcPct val="100000"/>
              </a:lnSpc>
              <a:spcBef>
                <a:spcPct val="0"/>
              </a:spcBef>
              <a:spcAft>
                <a:spcPct val="0"/>
              </a:spcAft>
              <a:buClrTx/>
              <a:buSzTx/>
              <a:tabLst/>
            </a:pPr>
            <a:r>
              <a:rPr kumimoji="0" lang="en-IE" altLang="en-US" sz="1100" b="0" i="0" u="none" strike="noStrike" cap="none" normalizeH="0" baseline="0" dirty="0" smtClean="0">
                <a:ln>
                  <a:noFill/>
                </a:ln>
                <a:solidFill>
                  <a:srgbClr val="222222"/>
                </a:solidFill>
                <a:effectLst/>
                <a:latin typeface="Cambria" panose="02040503050406030204" pitchFamily="18" charset="0"/>
                <a:ea typeface="Times New Roman" panose="02020603050405020304" pitchFamily="18" charset="0"/>
                <a:cs typeface="Arial" panose="020B0604020202020204" pitchFamily="34" charset="0"/>
              </a:rPr>
              <a:t>made public assembly more dangerous.</a:t>
            </a:r>
          </a:p>
          <a:p>
            <a:pPr marL="0" marR="0" lvl="0" indent="0" algn="l" defTabSz="914400" rtl="0" eaLnBrk="0" fontAlgn="base" latinLnBrk="0" hangingPunct="0">
              <a:lnSpc>
                <a:spcPct val="100000"/>
              </a:lnSpc>
              <a:spcBef>
                <a:spcPct val="0"/>
              </a:spcBef>
              <a:spcAft>
                <a:spcPct val="0"/>
              </a:spcAft>
              <a:buClrTx/>
              <a:buSzTx/>
              <a:tabLst/>
            </a:pPr>
            <a:endParaRPr kumimoji="0" lang="en-GB" altLang="en-US" sz="600" b="0" i="0" u="none" strike="noStrike" cap="none" normalizeH="0" baseline="0" dirty="0" smtClean="0">
              <a:ln>
                <a:noFill/>
              </a:ln>
              <a:solidFill>
                <a:schemeClr val="tx1"/>
              </a:solidFill>
              <a:effectLst/>
              <a:latin typeface="Cambria" panose="020405030504060302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IE" altLang="en-US" sz="1100" b="1" i="0" u="none" strike="noStrike" cap="none" normalizeH="0" baseline="0" dirty="0" smtClean="0">
                <a:ln>
                  <a:noFill/>
                </a:ln>
                <a:solidFill>
                  <a:srgbClr val="222222"/>
                </a:solidFill>
                <a:effectLst/>
                <a:latin typeface="Cambria" panose="02040503050406030204" pitchFamily="18" charset="0"/>
                <a:ea typeface="Times New Roman" panose="02020603050405020304" pitchFamily="18" charset="0"/>
                <a:cs typeface="Arial" panose="020B0604020202020204" pitchFamily="34" charset="0"/>
              </a:rPr>
              <a:t>In this example, political violence and protest are visualised and analysed correctly in the written analysis.</a:t>
            </a:r>
            <a:endParaRPr kumimoji="0" lang="en-IE" altLang="en-US" sz="1800" b="0" i="0" u="none" strike="noStrike" cap="none" normalizeH="0" baseline="0" dirty="0" smtClean="0">
              <a:ln>
                <a:noFill/>
              </a:ln>
              <a:solidFill>
                <a:schemeClr val="tx1"/>
              </a:solidFill>
              <a:effectLst/>
              <a:latin typeface="Cambria" panose="02040503050406030204" pitchFamily="18"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1709400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Dates</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7715200" cy="2044823"/>
          </a:xfrm>
        </p:spPr>
        <p:txBody>
          <a:bodyPr>
            <a:normAutofit fontScale="70000" lnSpcReduction="20000"/>
          </a:bodyPr>
          <a:lstStyle/>
          <a:p>
            <a:pPr algn="just"/>
            <a:r>
              <a:rPr lang="en-IE" dirty="0">
                <a:latin typeface="Cambria" panose="02040503050406030204" pitchFamily="18" charset="0"/>
              </a:rPr>
              <a:t>Another important variable is the </a:t>
            </a:r>
            <a:r>
              <a:rPr lang="en-IE" dirty="0" err="1">
                <a:latin typeface="Cambria" panose="02040503050406030204" pitchFamily="18" charset="0"/>
              </a:rPr>
              <a:t>Event_Date</a:t>
            </a:r>
            <a:r>
              <a:rPr lang="en-IE" dirty="0">
                <a:latin typeface="Cambria" panose="02040503050406030204" pitchFamily="18" charset="0"/>
              </a:rPr>
              <a:t> variable, which will allow you to view data by day, week, month or year. Simply dragging </a:t>
            </a:r>
            <a:r>
              <a:rPr lang="en-IE" dirty="0" err="1">
                <a:latin typeface="Cambria" panose="02040503050406030204" pitchFamily="18" charset="0"/>
              </a:rPr>
              <a:t>Event_Date</a:t>
            </a:r>
            <a:r>
              <a:rPr lang="en-IE" dirty="0">
                <a:latin typeface="Cambria" panose="02040503050406030204" pitchFamily="18" charset="0"/>
              </a:rPr>
              <a:t> into the column area will show events by year as a </a:t>
            </a:r>
            <a:r>
              <a:rPr lang="en-IE" dirty="0" smtClean="0">
                <a:latin typeface="Cambria" panose="02040503050406030204" pitchFamily="18" charset="0"/>
              </a:rPr>
              <a:t>default. </a:t>
            </a:r>
          </a:p>
          <a:p>
            <a:pPr algn="just"/>
            <a:r>
              <a:rPr lang="en-IE" dirty="0" smtClean="0">
                <a:latin typeface="Cambria" panose="02040503050406030204" pitchFamily="18" charset="0"/>
              </a:rPr>
              <a:t>You </a:t>
            </a:r>
            <a:r>
              <a:rPr lang="en-IE" dirty="0">
                <a:latin typeface="Cambria" panose="02040503050406030204" pitchFamily="18" charset="0"/>
              </a:rPr>
              <a:t>can break this down into quarter (three month periods), months, weeks or </a:t>
            </a:r>
            <a:r>
              <a:rPr lang="en-IE" dirty="0" smtClean="0">
                <a:latin typeface="Cambria" panose="02040503050406030204" pitchFamily="18" charset="0"/>
              </a:rPr>
              <a:t>days</a:t>
            </a:r>
            <a:r>
              <a:rPr lang="en-IE" dirty="0">
                <a:latin typeface="Cambria" panose="02040503050406030204" pitchFamily="18" charset="0"/>
              </a:rPr>
              <a:t>.</a:t>
            </a:r>
            <a:endParaRPr lang="en-GB" dirty="0">
              <a:latin typeface="Cambria" panose="02040503050406030204" pitchFamily="18" charset="0"/>
            </a:endParaRPr>
          </a:p>
          <a:p>
            <a:endParaRPr lang="en-GB" dirty="0">
              <a:latin typeface="Cambria" panose="02040503050406030204" pitchFamily="18" charset="0"/>
            </a:endParaRPr>
          </a:p>
          <a:p>
            <a:pPr marL="0" indent="0" algn="just">
              <a:buNone/>
            </a:pPr>
            <a:endParaRPr lang="en-IE"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17</a:t>
            </a:fld>
            <a:endParaRPr lang="en-IE"/>
          </a:p>
        </p:txBody>
      </p:sp>
      <p:pic>
        <p:nvPicPr>
          <p:cNvPr id="6" name="Picture 5"/>
          <p:cNvPicPr/>
          <p:nvPr/>
        </p:nvPicPr>
        <p:blipFill>
          <a:blip r:embed="rId2" cstate="print"/>
          <a:srcRect/>
          <a:stretch>
            <a:fillRect/>
          </a:stretch>
        </p:blipFill>
        <p:spPr bwMode="auto">
          <a:xfrm>
            <a:off x="816729" y="3660189"/>
            <a:ext cx="5280025" cy="2666365"/>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5004048" y="4437112"/>
            <a:ext cx="3235960" cy="1112520"/>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2576281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Grouping Data</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7715200" cy="2044823"/>
          </a:xfrm>
        </p:spPr>
        <p:txBody>
          <a:bodyPr>
            <a:normAutofit fontScale="70000" lnSpcReduction="20000"/>
          </a:bodyPr>
          <a:lstStyle/>
          <a:p>
            <a:pPr algn="just"/>
            <a:r>
              <a:rPr lang="en-IE" dirty="0" smtClean="0">
                <a:latin typeface="Cambria" panose="02040503050406030204" pitchFamily="18" charset="0"/>
              </a:rPr>
              <a:t>Grouping data allows </a:t>
            </a:r>
            <a:r>
              <a:rPr lang="en-IE" dirty="0">
                <a:latin typeface="Cambria" panose="02040503050406030204" pitchFamily="18" charset="0"/>
              </a:rPr>
              <a:t>you to combine multiple units (such as multiple countries, years, or event types) under a single group. For example, you might want to analyse East vs. West African countries, and combine all countries in those regions. More often, you will probably want to combine different Battle types under a single Battle category, to make your analysis simpler</a:t>
            </a:r>
            <a:r>
              <a:rPr lang="en-IE" dirty="0" smtClean="0">
                <a:latin typeface="Cambria" panose="02040503050406030204" pitchFamily="18" charset="0"/>
              </a:rPr>
              <a:t>.</a:t>
            </a:r>
            <a:endParaRPr lang="en-GB" dirty="0">
              <a:latin typeface="Cambria" panose="02040503050406030204" pitchFamily="18" charset="0"/>
            </a:endParaRPr>
          </a:p>
          <a:p>
            <a:pPr marL="0" indent="0" algn="just">
              <a:buNone/>
            </a:pPr>
            <a:endParaRPr lang="en-IE"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18</a:t>
            </a:fld>
            <a:endParaRPr lang="en-IE"/>
          </a:p>
        </p:txBody>
      </p:sp>
      <p:pic>
        <p:nvPicPr>
          <p:cNvPr id="7" name="Picture 6"/>
          <p:cNvPicPr/>
          <p:nvPr/>
        </p:nvPicPr>
        <p:blipFill>
          <a:blip r:embed="rId2" cstate="print"/>
          <a:srcRect/>
          <a:stretch>
            <a:fillRect/>
          </a:stretch>
        </p:blipFill>
        <p:spPr bwMode="auto">
          <a:xfrm>
            <a:off x="971600" y="3634948"/>
            <a:ext cx="3263900" cy="3106420"/>
          </a:xfrm>
          <a:prstGeom prst="rect">
            <a:avLst/>
          </a:prstGeom>
          <a:noFill/>
          <a:ln w="9525">
            <a:noFill/>
            <a:miter lim="800000"/>
            <a:headEnd/>
            <a:tailEnd/>
          </a:ln>
        </p:spPr>
      </p:pic>
      <p:pic>
        <p:nvPicPr>
          <p:cNvPr id="9" name="Picture 8"/>
          <p:cNvPicPr/>
          <p:nvPr/>
        </p:nvPicPr>
        <p:blipFill>
          <a:blip r:embed="rId3" cstate="print"/>
          <a:srcRect/>
          <a:stretch>
            <a:fillRect/>
          </a:stretch>
        </p:blipFill>
        <p:spPr bwMode="auto">
          <a:xfrm>
            <a:off x="5076056" y="3714963"/>
            <a:ext cx="2657475" cy="2666365"/>
          </a:xfrm>
          <a:prstGeom prst="rect">
            <a:avLst/>
          </a:prstGeom>
          <a:noFill/>
          <a:ln w="9525">
            <a:noFill/>
            <a:miter lim="800000"/>
            <a:headEnd/>
            <a:tailEnd/>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2783329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Grouping Data</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7715200" cy="1828799"/>
          </a:xfrm>
        </p:spPr>
        <p:txBody>
          <a:bodyPr>
            <a:normAutofit/>
          </a:bodyPr>
          <a:lstStyle/>
          <a:p>
            <a:pPr marL="342900" lvl="1" indent="-342900" algn="just">
              <a:lnSpc>
                <a:spcPct val="80000"/>
              </a:lnSpc>
              <a:buFont typeface="Arial" pitchFamily="34" charset="0"/>
              <a:buChar char="•"/>
            </a:pPr>
            <a:r>
              <a:rPr lang="en-IE" sz="2200" dirty="0" smtClean="0">
                <a:latin typeface="Cambria" panose="02040503050406030204" pitchFamily="18" charset="0"/>
              </a:rPr>
              <a:t>To do this, select the categories you want to combine and highlight them, right-click, and select </a:t>
            </a:r>
            <a:r>
              <a:rPr lang="en-IE" sz="2200" b="1" dirty="0" smtClean="0">
                <a:latin typeface="Cambria" panose="02040503050406030204" pitchFamily="18" charset="0"/>
              </a:rPr>
              <a:t>Group</a:t>
            </a:r>
            <a:r>
              <a:rPr lang="en-IE" sz="2200" dirty="0" smtClean="0">
                <a:latin typeface="Cambria" panose="02040503050406030204" pitchFamily="18" charset="0"/>
              </a:rPr>
              <a:t>: </a:t>
            </a:r>
          </a:p>
          <a:p>
            <a:pPr marL="342900" lvl="1" indent="-342900" algn="just">
              <a:lnSpc>
                <a:spcPct val="80000"/>
              </a:lnSpc>
              <a:buFont typeface="Arial" pitchFamily="34" charset="0"/>
              <a:buChar char="•"/>
            </a:pPr>
            <a:r>
              <a:rPr lang="en-IE" sz="2200" dirty="0" smtClean="0">
                <a:latin typeface="Cambria" panose="02040503050406030204" pitchFamily="18" charset="0"/>
              </a:rPr>
              <a:t>You can then </a:t>
            </a:r>
            <a:r>
              <a:rPr lang="en-IE" sz="2200" b="1" dirty="0" smtClean="0">
                <a:latin typeface="Cambria" panose="02040503050406030204" pitchFamily="18" charset="0"/>
              </a:rPr>
              <a:t>rename </a:t>
            </a:r>
            <a:r>
              <a:rPr lang="en-IE" sz="2200" dirty="0" smtClean="0">
                <a:latin typeface="Cambria" panose="02040503050406030204" pitchFamily="18" charset="0"/>
              </a:rPr>
              <a:t>the group (for example, as </a:t>
            </a:r>
            <a:r>
              <a:rPr lang="en-IE" sz="2200" b="1" dirty="0" smtClean="0">
                <a:latin typeface="Cambria" panose="02040503050406030204" pitchFamily="18" charset="0"/>
              </a:rPr>
              <a:t>Battles – Combined</a:t>
            </a:r>
            <a:r>
              <a:rPr lang="en-IE" sz="2200" dirty="0" smtClean="0">
                <a:latin typeface="Cambria" panose="02040503050406030204" pitchFamily="18" charset="0"/>
              </a:rPr>
              <a:t> or </a:t>
            </a:r>
            <a:r>
              <a:rPr lang="en-IE" sz="2200" b="1" dirty="0" smtClean="0">
                <a:latin typeface="Cambria" panose="02040503050406030204" pitchFamily="18" charset="0"/>
              </a:rPr>
              <a:t>West Africa</a:t>
            </a:r>
            <a:r>
              <a:rPr lang="en-IE" sz="2200" dirty="0" smtClean="0">
                <a:latin typeface="Cambria" panose="02040503050406030204" pitchFamily="18" charset="0"/>
              </a:rPr>
              <a:t> or </a:t>
            </a:r>
            <a:r>
              <a:rPr lang="en-IE" sz="2200" b="1" dirty="0" smtClean="0">
                <a:latin typeface="Cambria" panose="02040503050406030204" pitchFamily="18" charset="0"/>
              </a:rPr>
              <a:t>Democracies</a:t>
            </a:r>
            <a:r>
              <a:rPr lang="en-IE" sz="2200" dirty="0" smtClean="0">
                <a:latin typeface="Cambria" panose="02040503050406030204" pitchFamily="18" charset="0"/>
              </a:rPr>
              <a:t>) by right-clicking on the name and typing in a new name.</a:t>
            </a:r>
            <a:endParaRPr lang="en-GB" sz="2200" dirty="0" smtClean="0">
              <a:latin typeface="Cambria" panose="02040503050406030204" pitchFamily="18" charset="0"/>
            </a:endParaRPr>
          </a:p>
          <a:p>
            <a:pPr algn="just"/>
            <a:endParaRPr lang="en-IE" dirty="0" smtClean="0">
              <a:latin typeface="Cambria" panose="02040503050406030204" pitchFamily="18" charset="0"/>
            </a:endParaRPr>
          </a:p>
          <a:p>
            <a:pPr algn="just"/>
            <a:endParaRPr lang="en-GB" dirty="0">
              <a:latin typeface="Cambria" panose="02040503050406030204" pitchFamily="18" charset="0"/>
            </a:endParaRPr>
          </a:p>
          <a:p>
            <a:pPr algn="just"/>
            <a:endParaRPr lang="en-GB" dirty="0">
              <a:latin typeface="Cambria" panose="02040503050406030204" pitchFamily="18" charset="0"/>
            </a:endParaRPr>
          </a:p>
          <a:p>
            <a:pPr marL="0" indent="0" algn="just">
              <a:buNone/>
            </a:pPr>
            <a:endParaRPr lang="en-IE"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19</a:t>
            </a:fld>
            <a:endParaRPr lang="en-IE"/>
          </a:p>
        </p:txBody>
      </p:sp>
      <p:pic>
        <p:nvPicPr>
          <p:cNvPr id="7" name="Picture 6"/>
          <p:cNvPicPr/>
          <p:nvPr/>
        </p:nvPicPr>
        <p:blipFill>
          <a:blip r:embed="rId2" cstate="print"/>
          <a:srcRect/>
          <a:stretch>
            <a:fillRect/>
          </a:stretch>
        </p:blipFill>
        <p:spPr bwMode="auto">
          <a:xfrm>
            <a:off x="971600" y="3501008"/>
            <a:ext cx="3263900" cy="3106420"/>
          </a:xfrm>
          <a:prstGeom prst="rect">
            <a:avLst/>
          </a:prstGeom>
          <a:noFill/>
          <a:ln w="9525">
            <a:noFill/>
            <a:miter lim="800000"/>
            <a:headEnd/>
            <a:tailEnd/>
          </a:ln>
        </p:spPr>
      </p:pic>
      <p:pic>
        <p:nvPicPr>
          <p:cNvPr id="9" name="Picture 8"/>
          <p:cNvPicPr/>
          <p:nvPr/>
        </p:nvPicPr>
        <p:blipFill>
          <a:blip r:embed="rId3" cstate="print"/>
          <a:srcRect/>
          <a:stretch>
            <a:fillRect/>
          </a:stretch>
        </p:blipFill>
        <p:spPr bwMode="auto">
          <a:xfrm>
            <a:off x="5076056" y="3645024"/>
            <a:ext cx="2657475" cy="2666365"/>
          </a:xfrm>
          <a:prstGeom prst="rect">
            <a:avLst/>
          </a:prstGeom>
          <a:noFill/>
          <a:ln w="9525">
            <a:noFill/>
            <a:miter lim="800000"/>
            <a:headEnd/>
            <a:tailEnd/>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278332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Basics</a:t>
            </a:r>
            <a:endParaRPr lang="en-IE" dirty="0">
              <a:latin typeface="Cambria" panose="02040503050406030204" pitchFamily="18" charset="0"/>
            </a:endParaRPr>
          </a:p>
        </p:txBody>
      </p:sp>
      <p:sp>
        <p:nvSpPr>
          <p:cNvPr id="3" name="Content Placeholder 2"/>
          <p:cNvSpPr>
            <a:spLocks noGrp="1"/>
          </p:cNvSpPr>
          <p:nvPr>
            <p:ph idx="1"/>
          </p:nvPr>
        </p:nvSpPr>
        <p:spPr>
          <a:xfrm>
            <a:off x="457200" y="1600200"/>
            <a:ext cx="8363272" cy="4525963"/>
          </a:xfrm>
        </p:spPr>
        <p:txBody>
          <a:bodyPr>
            <a:normAutofit fontScale="85000" lnSpcReduction="10000"/>
          </a:bodyPr>
          <a:lstStyle/>
          <a:p>
            <a:pPr algn="just"/>
            <a:r>
              <a:rPr lang="en-IE" dirty="0">
                <a:latin typeface="Cambria" panose="02040503050406030204" pitchFamily="18" charset="0"/>
              </a:rPr>
              <a:t>Tableau is a data visualisation and analysis programme which ACLED researchers use to order, analyse and interpret data. You will use Tableau Desktop (not the Server or Public versions). </a:t>
            </a:r>
            <a:endParaRPr lang="en-IE" dirty="0" smtClean="0">
              <a:latin typeface="Cambria" panose="02040503050406030204" pitchFamily="18" charset="0"/>
            </a:endParaRPr>
          </a:p>
          <a:p>
            <a:pPr marL="0" indent="0" algn="just">
              <a:buNone/>
            </a:pPr>
            <a:endParaRPr lang="en-GB" dirty="0">
              <a:latin typeface="Cambria" panose="02040503050406030204" pitchFamily="18" charset="0"/>
            </a:endParaRPr>
          </a:p>
          <a:p>
            <a:pPr algn="just"/>
            <a:r>
              <a:rPr lang="en-IE" dirty="0">
                <a:latin typeface="Cambria" panose="02040503050406030204" pitchFamily="18" charset="0"/>
              </a:rPr>
              <a:t>The first step is to download the software: </a:t>
            </a:r>
            <a:endParaRPr lang="en-IE" dirty="0" smtClean="0">
              <a:latin typeface="Cambria" panose="02040503050406030204" pitchFamily="18" charset="0"/>
            </a:endParaRPr>
          </a:p>
          <a:p>
            <a:pPr lvl="1" algn="just"/>
            <a:r>
              <a:rPr lang="en-IE" dirty="0" smtClean="0">
                <a:latin typeface="Cambria" panose="02040503050406030204" pitchFamily="18" charset="0"/>
              </a:rPr>
              <a:t>Tableau </a:t>
            </a:r>
            <a:r>
              <a:rPr lang="en-IE" dirty="0">
                <a:latin typeface="Cambria" panose="02040503050406030204" pitchFamily="18" charset="0"/>
              </a:rPr>
              <a:t>Desktop is licensed software, but full-time students in accredited academic institutions can obtain a free copy for PCs by following the instructions at </a:t>
            </a:r>
            <a:r>
              <a:rPr lang="en-IE" u="sng" dirty="0">
                <a:latin typeface="Cambria" panose="02040503050406030204" pitchFamily="18" charset="0"/>
                <a:hlinkClick r:id="rId2"/>
              </a:rPr>
              <a:t>http://www.tableausoftware.com/academic/students</a:t>
            </a:r>
            <a:r>
              <a:rPr lang="en-IE" dirty="0">
                <a:latin typeface="Cambria" panose="02040503050406030204" pitchFamily="18" charset="0"/>
              </a:rPr>
              <a:t>. </a:t>
            </a:r>
            <a:endParaRPr lang="en-GB" dirty="0">
              <a:latin typeface="Cambria" panose="02040503050406030204" pitchFamily="18" charset="0"/>
            </a:endParaRPr>
          </a:p>
          <a:p>
            <a:pPr algn="just"/>
            <a:endParaRPr lang="en-IE"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2</a:t>
            </a:fld>
            <a:endParaRPr lang="en-IE"/>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Graphics</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5915000" cy="2980927"/>
          </a:xfrm>
        </p:spPr>
        <p:txBody>
          <a:bodyPr>
            <a:normAutofit fontScale="85000" lnSpcReduction="10000"/>
          </a:bodyPr>
          <a:lstStyle/>
          <a:p>
            <a:pPr algn="just"/>
            <a:r>
              <a:rPr lang="en-IE" dirty="0">
                <a:latin typeface="Cambria" panose="02040503050406030204" pitchFamily="18" charset="0"/>
              </a:rPr>
              <a:t>Tableau is very useful for sorting and analysing data, but it is mostly used to visualise it. To create graphics, select the </a:t>
            </a:r>
            <a:r>
              <a:rPr lang="en-IE" b="1" dirty="0">
                <a:latin typeface="Cambria" panose="02040503050406030204" pitchFamily="18" charset="0"/>
              </a:rPr>
              <a:t>Show Me</a:t>
            </a:r>
            <a:r>
              <a:rPr lang="en-IE" dirty="0">
                <a:latin typeface="Cambria" panose="02040503050406030204" pitchFamily="18" charset="0"/>
              </a:rPr>
              <a:t> tab in the right-hand side of the screen: </a:t>
            </a:r>
            <a:endParaRPr lang="en-GB" dirty="0">
              <a:latin typeface="Cambria" panose="02040503050406030204" pitchFamily="18" charset="0"/>
            </a:endParaRPr>
          </a:p>
          <a:p>
            <a:pPr lvl="1" algn="just"/>
            <a:r>
              <a:rPr lang="en-IE" dirty="0">
                <a:latin typeface="Cambria" panose="02040503050406030204" pitchFamily="18" charset="0"/>
              </a:rPr>
              <a:t>Pick a chart type from the options available: </a:t>
            </a:r>
            <a:endParaRPr lang="en-GB" dirty="0">
              <a:latin typeface="Cambria" panose="02040503050406030204" pitchFamily="18" charset="0"/>
            </a:endParaRPr>
          </a:p>
          <a:p>
            <a:pPr algn="just"/>
            <a:endParaRPr lang="en-GB" dirty="0">
              <a:latin typeface="Cambria" panose="02040503050406030204" pitchFamily="18" charset="0"/>
            </a:endParaRPr>
          </a:p>
          <a:p>
            <a:pPr marL="0" indent="0" algn="just">
              <a:buNone/>
            </a:pPr>
            <a:endParaRPr lang="en-IE"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20</a:t>
            </a:fld>
            <a:endParaRPr lang="en-IE"/>
          </a:p>
        </p:txBody>
      </p:sp>
      <p:pic>
        <p:nvPicPr>
          <p:cNvPr id="8" name="Picture 7"/>
          <p:cNvPicPr/>
          <p:nvPr/>
        </p:nvPicPr>
        <p:blipFill>
          <a:blip r:embed="rId2" cstate="print"/>
          <a:srcRect/>
          <a:stretch>
            <a:fillRect/>
          </a:stretch>
        </p:blipFill>
        <p:spPr bwMode="auto">
          <a:xfrm>
            <a:off x="827581" y="4437112"/>
            <a:ext cx="5724525" cy="904875"/>
          </a:xfrm>
          <a:prstGeom prst="rect">
            <a:avLst/>
          </a:prstGeom>
          <a:noFill/>
          <a:ln w="9525">
            <a:noFill/>
            <a:miter lim="800000"/>
            <a:headEnd/>
            <a:tailEnd/>
          </a:ln>
        </p:spPr>
      </p:pic>
      <p:pic>
        <p:nvPicPr>
          <p:cNvPr id="10" name="Picture 9"/>
          <p:cNvPicPr/>
          <p:nvPr/>
        </p:nvPicPr>
        <p:blipFill>
          <a:blip r:embed="rId3" cstate="print"/>
          <a:srcRect/>
          <a:stretch>
            <a:fillRect/>
          </a:stretch>
        </p:blipFill>
        <p:spPr bwMode="auto">
          <a:xfrm>
            <a:off x="6732240" y="1701433"/>
            <a:ext cx="1692299" cy="3887182"/>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2778400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Graphics</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7715200" cy="1324743"/>
          </a:xfrm>
        </p:spPr>
        <p:txBody>
          <a:bodyPr>
            <a:normAutofit fontScale="85000" lnSpcReduction="10000"/>
          </a:bodyPr>
          <a:lstStyle/>
          <a:p>
            <a:pPr algn="just"/>
            <a:r>
              <a:rPr lang="en-IE" dirty="0">
                <a:latin typeface="Cambria" panose="02040503050406030204" pitchFamily="18" charset="0"/>
              </a:rPr>
              <a:t>E</a:t>
            </a:r>
            <a:r>
              <a:rPr lang="en-IE" dirty="0" smtClean="0">
                <a:latin typeface="Cambria" panose="02040503050406030204" pitchFamily="18" charset="0"/>
              </a:rPr>
              <a:t>xperiment </a:t>
            </a:r>
            <a:r>
              <a:rPr lang="en-IE" dirty="0">
                <a:latin typeface="Cambria" panose="02040503050406030204" pitchFamily="18" charset="0"/>
              </a:rPr>
              <a:t>– different charts show different types of information and are more or less suited to displaying different dynamics. </a:t>
            </a:r>
            <a:endParaRPr lang="en-IE" dirty="0" smtClean="0">
              <a:latin typeface="Cambria" panose="02040503050406030204" pitchFamily="18" charset="0"/>
            </a:endParaRPr>
          </a:p>
          <a:p>
            <a:pPr algn="just"/>
            <a:endParaRPr lang="en-GB" dirty="0">
              <a:latin typeface="Cambria" panose="02040503050406030204" pitchFamily="18" charset="0"/>
            </a:endParaRPr>
          </a:p>
          <a:p>
            <a:pPr marL="0" indent="0" algn="just">
              <a:buNone/>
            </a:pPr>
            <a:endParaRPr lang="en-IE"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21</a:t>
            </a:fld>
            <a:endParaRPr lang="en-IE"/>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212976"/>
            <a:ext cx="3774894" cy="331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03" y="2780928"/>
            <a:ext cx="16002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996952"/>
            <a:ext cx="3528392" cy="338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2924944"/>
            <a:ext cx="14382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9595" y="2770250"/>
            <a:ext cx="80962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984532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Maps</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7715200" cy="1540767"/>
          </a:xfrm>
        </p:spPr>
        <p:txBody>
          <a:bodyPr>
            <a:normAutofit/>
          </a:bodyPr>
          <a:lstStyle/>
          <a:p>
            <a:pPr algn="just"/>
            <a:r>
              <a:rPr lang="en-IE" dirty="0" smtClean="0">
                <a:latin typeface="Cambria" panose="02040503050406030204" pitchFamily="18" charset="0"/>
              </a:rPr>
              <a:t>There are several types of maps: </a:t>
            </a:r>
          </a:p>
          <a:p>
            <a:pPr algn="just"/>
            <a:endParaRPr lang="en-IE" dirty="0" smtClean="0">
              <a:latin typeface="Cambria" panose="02040503050406030204" pitchFamily="18" charset="0"/>
            </a:endParaRPr>
          </a:p>
          <a:p>
            <a:pPr algn="just"/>
            <a:endParaRPr lang="en-GB" dirty="0">
              <a:latin typeface="Cambria" panose="02040503050406030204" pitchFamily="18" charset="0"/>
            </a:endParaRPr>
          </a:p>
          <a:p>
            <a:pPr marL="0" indent="0" algn="just">
              <a:buNone/>
            </a:pPr>
            <a:endParaRPr lang="en-IE"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22</a:t>
            </a:fld>
            <a:endParaRPr lang="en-IE"/>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475" y="2284286"/>
            <a:ext cx="390678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333" y="2289208"/>
            <a:ext cx="4718627" cy="407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2003316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Maps</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7715200" cy="1540767"/>
          </a:xfrm>
        </p:spPr>
        <p:txBody>
          <a:bodyPr>
            <a:normAutofit fontScale="77500" lnSpcReduction="20000"/>
          </a:bodyPr>
          <a:lstStyle/>
          <a:p>
            <a:pPr marL="457200" lvl="1" indent="-457200" algn="just">
              <a:buFont typeface="Arial" pitchFamily="34" charset="0"/>
              <a:buChar char="•"/>
            </a:pPr>
            <a:r>
              <a:rPr lang="en-GB" dirty="0" smtClean="0">
                <a:latin typeface="Cambria" panose="02040503050406030204" pitchFamily="18" charset="0"/>
              </a:rPr>
              <a:t>The </a:t>
            </a:r>
            <a:r>
              <a:rPr lang="en-GB" dirty="0">
                <a:latin typeface="Cambria" panose="02040503050406030204" pitchFamily="18" charset="0"/>
              </a:rPr>
              <a:t>first is a </a:t>
            </a:r>
            <a:r>
              <a:rPr lang="en-GB" b="1" dirty="0">
                <a:latin typeface="Cambria" panose="02040503050406030204" pitchFamily="18" charset="0"/>
              </a:rPr>
              <a:t>country-based map</a:t>
            </a:r>
            <a:r>
              <a:rPr lang="en-GB" dirty="0">
                <a:latin typeface="Cambria" panose="02040503050406030204" pitchFamily="18" charset="0"/>
              </a:rPr>
              <a:t>, which highlights the overall country. To do this, simply drag the Number of Records (in the files I have sent you, I have renamed this ‘Number of Conflict Events’ for clarity) into the Text / table section:</a:t>
            </a:r>
          </a:p>
          <a:p>
            <a:pPr algn="just"/>
            <a:endParaRPr lang="en-IE" dirty="0" smtClean="0">
              <a:latin typeface="Cambria" panose="02040503050406030204" pitchFamily="18" charset="0"/>
            </a:endParaRPr>
          </a:p>
          <a:p>
            <a:pPr algn="just"/>
            <a:endParaRPr lang="en-GB" dirty="0">
              <a:latin typeface="Cambria" panose="02040503050406030204" pitchFamily="18" charset="0"/>
            </a:endParaRPr>
          </a:p>
          <a:p>
            <a:pPr marL="0" indent="0" algn="just">
              <a:buNone/>
            </a:pPr>
            <a:endParaRPr lang="en-IE"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23</a:t>
            </a:fld>
            <a:endParaRPr lang="en-IE"/>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19" y="3140968"/>
            <a:ext cx="5148461" cy="3240360"/>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780227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Maps</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3610744" cy="4565103"/>
          </a:xfrm>
        </p:spPr>
        <p:txBody>
          <a:bodyPr>
            <a:normAutofit fontScale="70000" lnSpcReduction="20000"/>
          </a:bodyPr>
          <a:lstStyle/>
          <a:p>
            <a:pPr algn="just"/>
            <a:r>
              <a:rPr lang="en-GB" dirty="0" smtClean="0">
                <a:latin typeface="Cambria" panose="02040503050406030204" pitchFamily="18" charset="0"/>
              </a:rPr>
              <a:t>The </a:t>
            </a:r>
            <a:r>
              <a:rPr lang="en-GB" dirty="0">
                <a:latin typeface="Cambria" panose="02040503050406030204" pitchFamily="18" charset="0"/>
              </a:rPr>
              <a:t>second option is a </a:t>
            </a:r>
            <a:r>
              <a:rPr lang="en-GB" b="1" dirty="0">
                <a:latin typeface="Cambria" panose="02040503050406030204" pitchFamily="18" charset="0"/>
              </a:rPr>
              <a:t>sub-national map</a:t>
            </a:r>
            <a:r>
              <a:rPr lang="en-GB" dirty="0">
                <a:latin typeface="Cambria" panose="02040503050406030204" pitchFamily="18" charset="0"/>
              </a:rPr>
              <a:t> by country. To do this, you have to identify the variable ADMIN1 as a state, so Tableau understands this is a geographic category. For this, drag the ADMIN1 category under the Country </a:t>
            </a:r>
            <a:r>
              <a:rPr lang="en-GB" dirty="0" smtClean="0">
                <a:latin typeface="Cambria" panose="02040503050406030204" pitchFamily="18" charset="0"/>
              </a:rPr>
              <a:t>variable.</a:t>
            </a:r>
          </a:p>
          <a:p>
            <a:pPr algn="just"/>
            <a:endParaRPr lang="en-GB" dirty="0" smtClean="0">
              <a:latin typeface="Cambria" panose="02040503050406030204" pitchFamily="18" charset="0"/>
            </a:endParaRPr>
          </a:p>
          <a:p>
            <a:pPr algn="just"/>
            <a:r>
              <a:rPr lang="en-GB" dirty="0" smtClean="0">
                <a:latin typeface="Cambria" panose="02040503050406030204" pitchFamily="18" charset="0"/>
              </a:rPr>
              <a:t>Then </a:t>
            </a:r>
            <a:r>
              <a:rPr lang="en-GB" dirty="0">
                <a:latin typeface="Cambria" panose="02040503050406030204" pitchFamily="18" charset="0"/>
              </a:rPr>
              <a:t>right-click on the ADMIN1 category – Geographic Role – then select State/Province:</a:t>
            </a:r>
          </a:p>
          <a:p>
            <a:pPr algn="just"/>
            <a:endParaRPr lang="en-GB" dirty="0">
              <a:latin typeface="Cambria" panose="02040503050406030204" pitchFamily="18" charset="0"/>
            </a:endParaRPr>
          </a:p>
          <a:p>
            <a:pPr algn="just"/>
            <a:endParaRPr lang="en-IE" dirty="0" smtClean="0">
              <a:latin typeface="Cambria" panose="02040503050406030204" pitchFamily="18" charset="0"/>
            </a:endParaRPr>
          </a:p>
          <a:p>
            <a:pPr algn="just"/>
            <a:endParaRPr lang="en-GB" dirty="0">
              <a:latin typeface="Cambria" panose="02040503050406030204" pitchFamily="18" charset="0"/>
            </a:endParaRPr>
          </a:p>
          <a:p>
            <a:pPr marL="0" indent="0" algn="just">
              <a:buNone/>
            </a:pPr>
            <a:endParaRPr lang="en-IE"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24</a:t>
            </a:fld>
            <a:endParaRPr lang="en-IE"/>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700808"/>
            <a:ext cx="3923949" cy="4565129"/>
          </a:xfrm>
          <a:prstGeom prst="rect">
            <a:avLst/>
          </a:prstGeom>
          <a:noFill/>
          <a:ln>
            <a:no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550633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Maps</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3610744" cy="4565103"/>
          </a:xfrm>
        </p:spPr>
        <p:txBody>
          <a:bodyPr>
            <a:normAutofit fontScale="70000" lnSpcReduction="20000"/>
          </a:bodyPr>
          <a:lstStyle/>
          <a:p>
            <a:pPr algn="just"/>
            <a:r>
              <a:rPr lang="en-GB" dirty="0">
                <a:latin typeface="Cambria" panose="02040503050406030204" pitchFamily="18" charset="0"/>
              </a:rPr>
              <a:t>The third option is a </a:t>
            </a:r>
            <a:r>
              <a:rPr lang="en-GB" b="1" dirty="0">
                <a:latin typeface="Cambria" panose="02040503050406030204" pitchFamily="18" charset="0"/>
              </a:rPr>
              <a:t>sub-national location map</a:t>
            </a:r>
            <a:r>
              <a:rPr lang="en-GB" dirty="0">
                <a:latin typeface="Cambria" panose="02040503050406030204" pitchFamily="18" charset="0"/>
              </a:rPr>
              <a:t> by country. This represents every individual event by its coordinates. </a:t>
            </a:r>
            <a:endParaRPr lang="en-GB" dirty="0" smtClean="0">
              <a:latin typeface="Cambria" panose="02040503050406030204" pitchFamily="18" charset="0"/>
            </a:endParaRPr>
          </a:p>
          <a:p>
            <a:pPr algn="just"/>
            <a:endParaRPr lang="en-GB" dirty="0">
              <a:latin typeface="Cambria" panose="02040503050406030204" pitchFamily="18" charset="0"/>
            </a:endParaRPr>
          </a:p>
          <a:p>
            <a:pPr algn="just"/>
            <a:r>
              <a:rPr lang="en-GB" dirty="0">
                <a:latin typeface="Cambria" panose="02040503050406030204" pitchFamily="18" charset="0"/>
              </a:rPr>
              <a:t>To do this, you need to make sure your Latitude and Longitude variables are in the ‘Dimensions’ – not ‘Measures’ – </a:t>
            </a:r>
            <a:r>
              <a:rPr lang="en-GB" dirty="0" smtClean="0">
                <a:latin typeface="Cambria" panose="02040503050406030204" pitchFamily="18" charset="0"/>
              </a:rPr>
              <a:t>window. </a:t>
            </a:r>
            <a:endParaRPr lang="en-GB" dirty="0">
              <a:latin typeface="Cambria" panose="02040503050406030204" pitchFamily="18" charset="0"/>
            </a:endParaRPr>
          </a:p>
          <a:p>
            <a:pPr algn="just"/>
            <a:endParaRPr lang="en-GB" dirty="0">
              <a:latin typeface="Cambria" panose="02040503050406030204" pitchFamily="18" charset="0"/>
            </a:endParaRPr>
          </a:p>
          <a:p>
            <a:pPr algn="just"/>
            <a:endParaRPr lang="en-IE" dirty="0" smtClean="0">
              <a:latin typeface="Cambria" panose="02040503050406030204" pitchFamily="18" charset="0"/>
            </a:endParaRPr>
          </a:p>
          <a:p>
            <a:pPr algn="just"/>
            <a:endParaRPr lang="en-GB" dirty="0">
              <a:latin typeface="Cambria" panose="02040503050406030204" pitchFamily="18" charset="0"/>
            </a:endParaRPr>
          </a:p>
          <a:p>
            <a:pPr marL="0" indent="0" algn="just">
              <a:buNone/>
            </a:pPr>
            <a:endParaRPr lang="en-IE"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25</a:t>
            </a:fld>
            <a:endParaRPr lang="en-IE"/>
          </a:p>
        </p:txBody>
      </p:sp>
      <p:pic>
        <p:nvPicPr>
          <p:cNvPr id="8" name="Picture 7"/>
          <p:cNvPicPr/>
          <p:nvPr/>
        </p:nvPicPr>
        <p:blipFill>
          <a:blip r:embed="rId2" cstate="print"/>
          <a:stretch>
            <a:fillRect/>
          </a:stretch>
        </p:blipFill>
        <p:spPr>
          <a:xfrm>
            <a:off x="4211960" y="1628800"/>
            <a:ext cx="4708686" cy="4176464"/>
          </a:xfrm>
          <a:prstGeom prst="rect">
            <a:avLst/>
          </a:prstGeom>
        </p:spPr>
      </p:pic>
      <p:pic>
        <p:nvPicPr>
          <p:cNvPr id="7" name="Picture 6"/>
          <p:cNvPicPr/>
          <p:nvPr/>
        </p:nvPicPr>
        <p:blipFill>
          <a:blip r:embed="rId3" cstate="print"/>
          <a:stretch>
            <a:fillRect/>
          </a:stretch>
        </p:blipFill>
        <p:spPr>
          <a:xfrm>
            <a:off x="4355976" y="2996952"/>
            <a:ext cx="1720850" cy="324802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51517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Maps</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7993782" cy="1684783"/>
          </a:xfrm>
        </p:spPr>
        <p:txBody>
          <a:bodyPr>
            <a:normAutofit fontScale="70000" lnSpcReduction="20000"/>
          </a:bodyPr>
          <a:lstStyle/>
          <a:p>
            <a:pPr algn="just"/>
            <a:r>
              <a:rPr lang="en-GB" dirty="0">
                <a:latin typeface="Cambria" panose="02040503050406030204" pitchFamily="18" charset="0"/>
              </a:rPr>
              <a:t>Make sure that the Longitude and Latitude variables are the ones you have dragged over from the Dimensions window, and not the ones that Tableau creates automatically - you can tell this when the variable says Longitude (Generated). There should be no (Generated) next to the variables:</a:t>
            </a:r>
          </a:p>
          <a:p>
            <a:pPr marL="0" indent="0" algn="just">
              <a:buNone/>
            </a:pPr>
            <a:endParaRPr lang="en-IE"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26</a:t>
            </a:fld>
            <a:endParaRPr lang="en-IE"/>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3429000"/>
            <a:ext cx="4095006" cy="2764904"/>
          </a:xfrm>
          <a:prstGeom prst="rect">
            <a:avLst/>
          </a:prstGeom>
          <a:noFill/>
          <a:ln>
            <a:noFill/>
          </a:ln>
        </p:spPr>
      </p:pic>
      <p:pic>
        <p:nvPicPr>
          <p:cNvPr id="10" name="Picture 9"/>
          <p:cNvPicPr/>
          <p:nvPr/>
        </p:nvPicPr>
        <p:blipFill>
          <a:blip r:embed="rId3" cstate="print"/>
          <a:stretch>
            <a:fillRect/>
          </a:stretch>
        </p:blipFill>
        <p:spPr>
          <a:xfrm>
            <a:off x="467544" y="3849427"/>
            <a:ext cx="3667125" cy="1924050"/>
          </a:xfrm>
          <a:prstGeom prst="rect">
            <a:avLst/>
          </a:prstGeom>
        </p:spPr>
      </p:pic>
      <p:pic>
        <p:nvPicPr>
          <p:cNvPr id="11"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535" y="3466536"/>
            <a:ext cx="764505" cy="76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E:\My Documents\PhD\Classes\Comparative Research Methods\aTeXLR6T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3284984"/>
            <a:ext cx="641436" cy="7383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461162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Practice</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7993782" cy="4637111"/>
          </a:xfrm>
        </p:spPr>
        <p:txBody>
          <a:bodyPr>
            <a:normAutofit/>
          </a:bodyPr>
          <a:lstStyle/>
          <a:p>
            <a:pPr algn="just"/>
            <a:r>
              <a:rPr lang="en-GB" dirty="0" smtClean="0">
                <a:latin typeface="Cambria" panose="02040503050406030204" pitchFamily="18" charset="0"/>
              </a:rPr>
              <a:t>Please take 10 minutes to create a visual that depicts violence in DRC using the data file on the ACLED V4 data page.</a:t>
            </a:r>
          </a:p>
          <a:p>
            <a:pPr lvl="1" algn="just"/>
            <a:r>
              <a:rPr lang="en-GB" dirty="0" smtClean="0">
                <a:latin typeface="Cambria" panose="02040503050406030204" pitchFamily="18" charset="0"/>
              </a:rPr>
              <a:t>You can create a </a:t>
            </a:r>
            <a:r>
              <a:rPr lang="en-GB" b="1" dirty="0" smtClean="0">
                <a:latin typeface="Cambria" panose="02040503050406030204" pitchFamily="18" charset="0"/>
              </a:rPr>
              <a:t>timeline</a:t>
            </a:r>
            <a:r>
              <a:rPr lang="en-GB" dirty="0" smtClean="0">
                <a:latin typeface="Cambria" panose="02040503050406030204" pitchFamily="18" charset="0"/>
              </a:rPr>
              <a:t>, a </a:t>
            </a:r>
            <a:r>
              <a:rPr lang="en-GB" b="1" dirty="0" smtClean="0">
                <a:latin typeface="Cambria" panose="02040503050406030204" pitchFamily="18" charset="0"/>
              </a:rPr>
              <a:t>map</a:t>
            </a:r>
            <a:r>
              <a:rPr lang="en-GB" dirty="0" smtClean="0">
                <a:latin typeface="Cambria" panose="02040503050406030204" pitchFamily="18" charset="0"/>
              </a:rPr>
              <a:t>, a </a:t>
            </a:r>
            <a:r>
              <a:rPr lang="en-GB" b="1" dirty="0" smtClean="0">
                <a:latin typeface="Cambria" panose="02040503050406030204" pitchFamily="18" charset="0"/>
              </a:rPr>
              <a:t>pie chart</a:t>
            </a:r>
            <a:r>
              <a:rPr lang="en-GB" dirty="0" smtClean="0">
                <a:latin typeface="Cambria" panose="02040503050406030204" pitchFamily="18" charset="0"/>
              </a:rPr>
              <a:t> or any other variation you like. </a:t>
            </a:r>
          </a:p>
          <a:p>
            <a:pPr lvl="1" algn="just"/>
            <a:r>
              <a:rPr lang="en-GB" dirty="0" smtClean="0">
                <a:latin typeface="Cambria" panose="02040503050406030204" pitchFamily="18" charset="0"/>
              </a:rPr>
              <a:t>Then please present to one another and discuss your graphic, any challenges, any steps you need clarification on.</a:t>
            </a:r>
            <a:endParaRPr lang="en-GB" dirty="0">
              <a:latin typeface="Cambria" panose="02040503050406030204" pitchFamily="18" charset="0"/>
            </a:endParaRPr>
          </a:p>
          <a:p>
            <a:pPr marL="0" indent="0" algn="just">
              <a:buNone/>
            </a:pPr>
            <a:endParaRPr lang="en-IE"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27</a:t>
            </a:fld>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461162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Exporting your Image</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7993782" cy="4637111"/>
          </a:xfrm>
        </p:spPr>
        <p:txBody>
          <a:bodyPr>
            <a:normAutofit/>
          </a:bodyPr>
          <a:lstStyle/>
          <a:p>
            <a:pPr algn="just"/>
            <a:r>
              <a:rPr lang="en-GB" dirty="0" smtClean="0">
                <a:latin typeface="Cambria" panose="02040503050406030204" pitchFamily="18" charset="0"/>
              </a:rPr>
              <a:t>To use the images you have created, you have to export them from Tableau. To do so:</a:t>
            </a:r>
          </a:p>
          <a:p>
            <a:pPr lvl="1" algn="just"/>
            <a:r>
              <a:rPr lang="en-GB" dirty="0" smtClean="0">
                <a:latin typeface="Cambria" panose="02040503050406030204" pitchFamily="18" charset="0"/>
              </a:rPr>
              <a:t>Go to Worksheet – Export – Image</a:t>
            </a:r>
          </a:p>
          <a:p>
            <a:pPr lvl="1" algn="just"/>
            <a:endParaRPr lang="en-GB" dirty="0">
              <a:latin typeface="Cambria" panose="02040503050406030204" pitchFamily="18" charset="0"/>
            </a:endParaRPr>
          </a:p>
          <a:p>
            <a:pPr marL="0" indent="0" algn="just">
              <a:buNone/>
            </a:pPr>
            <a:endParaRPr lang="en-IE"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28</a:t>
            </a:fld>
            <a:endParaRPr lang="en-IE"/>
          </a:p>
        </p:txBody>
      </p:sp>
      <p:pic>
        <p:nvPicPr>
          <p:cNvPr id="1027" name="Picture 3"/>
          <p:cNvPicPr>
            <a:picLocks noChangeAspect="1" noChangeArrowheads="1"/>
          </p:cNvPicPr>
          <p:nvPr/>
        </p:nvPicPr>
        <p:blipFill>
          <a:blip r:embed="rId2" cstate="print"/>
          <a:srcRect/>
          <a:stretch>
            <a:fillRect/>
          </a:stretch>
        </p:blipFill>
        <p:spPr bwMode="auto">
          <a:xfrm>
            <a:off x="2411760" y="3721000"/>
            <a:ext cx="3384376" cy="2984647"/>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461162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Exporting your Image</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2530624" cy="4781127"/>
          </a:xfrm>
        </p:spPr>
        <p:txBody>
          <a:bodyPr>
            <a:normAutofit fontScale="85000" lnSpcReduction="10000"/>
          </a:bodyPr>
          <a:lstStyle/>
          <a:p>
            <a:pPr marL="0" indent="0">
              <a:buNone/>
            </a:pPr>
            <a:r>
              <a:rPr lang="en-GB" dirty="0" smtClean="0">
                <a:latin typeface="Cambria" panose="02040503050406030204" pitchFamily="18" charset="0"/>
              </a:rPr>
              <a:t>You can export as  JPEG or EMF file, both of which can be edited on very basic image editing software (like Paint on Windows, Paintbrush on </a:t>
            </a:r>
            <a:r>
              <a:rPr lang="en-GB" dirty="0" smtClean="0">
                <a:latin typeface="Cambria" panose="02040503050406030204" pitchFamily="18" charset="0"/>
              </a:rPr>
              <a:t>Mac or others);</a:t>
            </a:r>
            <a:endParaRPr lang="en-GB" dirty="0" smtClean="0">
              <a:latin typeface="Cambria" panose="02040503050406030204" pitchFamily="18" charset="0"/>
            </a:endParaRPr>
          </a:p>
          <a:p>
            <a:pPr lvl="1" algn="just"/>
            <a:endParaRPr lang="en-GB" dirty="0">
              <a:latin typeface="Cambria" panose="02040503050406030204" pitchFamily="18" charset="0"/>
            </a:endParaRPr>
          </a:p>
          <a:p>
            <a:pPr marL="0" indent="0" algn="just">
              <a:buNone/>
            </a:pPr>
            <a:endParaRPr lang="en-IE"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29</a:t>
            </a:fld>
            <a:endParaRPr lang="en-IE"/>
          </a:p>
        </p:txBody>
      </p:sp>
      <p:pic>
        <p:nvPicPr>
          <p:cNvPr id="2050" name="Picture 2"/>
          <p:cNvPicPr>
            <a:picLocks noChangeAspect="1" noChangeArrowheads="1"/>
          </p:cNvPicPr>
          <p:nvPr/>
        </p:nvPicPr>
        <p:blipFill>
          <a:blip r:embed="rId2" cstate="print"/>
          <a:srcRect/>
          <a:stretch>
            <a:fillRect/>
          </a:stretch>
        </p:blipFill>
        <p:spPr bwMode="auto">
          <a:xfrm>
            <a:off x="3131840" y="1700808"/>
            <a:ext cx="5724128" cy="3828272"/>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46116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Basics</a:t>
            </a:r>
            <a:endParaRPr lang="en-IE" dirty="0">
              <a:latin typeface="Cambria" panose="02040503050406030204" pitchFamily="18" charset="0"/>
            </a:endParaRPr>
          </a:p>
        </p:txBody>
      </p:sp>
      <p:sp>
        <p:nvSpPr>
          <p:cNvPr id="3" name="Content Placeholder 2"/>
          <p:cNvSpPr>
            <a:spLocks noGrp="1"/>
          </p:cNvSpPr>
          <p:nvPr>
            <p:ph idx="1"/>
          </p:nvPr>
        </p:nvSpPr>
        <p:spPr>
          <a:xfrm>
            <a:off x="457200" y="1600200"/>
            <a:ext cx="8363272" cy="4525963"/>
          </a:xfrm>
        </p:spPr>
        <p:txBody>
          <a:bodyPr>
            <a:normAutofit fontScale="92500" lnSpcReduction="20000"/>
          </a:bodyPr>
          <a:lstStyle/>
          <a:p>
            <a:pPr algn="just"/>
            <a:r>
              <a:rPr lang="en-IE" dirty="0">
                <a:latin typeface="Cambria" panose="02040503050406030204" pitchFamily="18" charset="0"/>
              </a:rPr>
              <a:t>Once the software is installed, open the programme in order to connect to your data by selecting </a:t>
            </a:r>
            <a:r>
              <a:rPr lang="en-IE" b="1" dirty="0">
                <a:latin typeface="Cambria" panose="02040503050406030204" pitchFamily="18" charset="0"/>
              </a:rPr>
              <a:t>File – Open</a:t>
            </a:r>
            <a:r>
              <a:rPr lang="en-IE" dirty="0">
                <a:latin typeface="Cambria" panose="02040503050406030204" pitchFamily="18" charset="0"/>
              </a:rPr>
              <a:t> and then selecting the Excel data file for analysis</a:t>
            </a:r>
            <a:r>
              <a:rPr lang="en-IE" dirty="0" smtClean="0">
                <a:latin typeface="Cambria" panose="02040503050406030204" pitchFamily="18" charset="0"/>
              </a:rPr>
              <a:t>.</a:t>
            </a:r>
          </a:p>
          <a:p>
            <a:pPr lvl="1" algn="just"/>
            <a:r>
              <a:rPr lang="en-IE" dirty="0">
                <a:latin typeface="Cambria" panose="02040503050406030204" pitchFamily="18" charset="0"/>
              </a:rPr>
              <a:t>Tableau will prompt you to select the sheet in your file for analysis</a:t>
            </a:r>
            <a:r>
              <a:rPr lang="en-IE" dirty="0" smtClean="0">
                <a:latin typeface="Cambria" panose="02040503050406030204" pitchFamily="18" charset="0"/>
              </a:rPr>
              <a:t>.</a:t>
            </a:r>
          </a:p>
          <a:p>
            <a:pPr lvl="1" algn="just"/>
            <a:r>
              <a:rPr lang="en-IE" dirty="0">
                <a:latin typeface="Cambria" panose="02040503050406030204" pitchFamily="18" charset="0"/>
              </a:rPr>
              <a:t>In most cases, your file will have the data on Sheet 1, so select this and then select </a:t>
            </a:r>
            <a:r>
              <a:rPr lang="en-IE" b="1" dirty="0">
                <a:latin typeface="Cambria" panose="02040503050406030204" pitchFamily="18" charset="0"/>
              </a:rPr>
              <a:t>OK </a:t>
            </a:r>
            <a:r>
              <a:rPr lang="en-IE" dirty="0">
                <a:latin typeface="Cambria" panose="02040503050406030204" pitchFamily="18" charset="0"/>
              </a:rPr>
              <a:t>and then select the </a:t>
            </a:r>
            <a:r>
              <a:rPr lang="en-IE" b="1" dirty="0">
                <a:latin typeface="Cambria" panose="02040503050406030204" pitchFamily="18" charset="0"/>
              </a:rPr>
              <a:t>Connect Live</a:t>
            </a:r>
            <a:r>
              <a:rPr lang="en-IE" dirty="0">
                <a:latin typeface="Cambria" panose="02040503050406030204" pitchFamily="18" charset="0"/>
              </a:rPr>
              <a:t> option and </a:t>
            </a:r>
            <a:r>
              <a:rPr lang="en-IE" b="1" dirty="0">
                <a:latin typeface="Cambria" panose="02040503050406030204" pitchFamily="18" charset="0"/>
              </a:rPr>
              <a:t>OK. </a:t>
            </a:r>
            <a:r>
              <a:rPr lang="en-IE" dirty="0">
                <a:latin typeface="Cambria" panose="02040503050406030204" pitchFamily="18" charset="0"/>
              </a:rPr>
              <a:t>This option allows you to edit the data in the file you are using in Excel while it is being analysed in case you need to make changes.</a:t>
            </a:r>
            <a:endParaRPr lang="en-GB" dirty="0">
              <a:latin typeface="Cambria" panose="02040503050406030204" pitchFamily="18" charset="0"/>
            </a:endParaRPr>
          </a:p>
          <a:p>
            <a:pPr lvl="1" algn="just"/>
            <a:endParaRPr lang="en-GB" dirty="0">
              <a:latin typeface="Cambria" panose="02040503050406030204" pitchFamily="18" charset="0"/>
            </a:endParaRPr>
          </a:p>
          <a:p>
            <a:pPr marL="457200" lvl="1" indent="0" algn="just">
              <a:buNone/>
            </a:pPr>
            <a:endParaRPr lang="en-GB" dirty="0">
              <a:latin typeface="Cambria" panose="02040503050406030204" pitchFamily="18" charset="0"/>
            </a:endParaRPr>
          </a:p>
          <a:p>
            <a:pPr algn="just"/>
            <a:endParaRPr lang="en-IE"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3</a:t>
            </a:fld>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18383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Basics</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8363272" cy="2116832"/>
          </a:xfrm>
        </p:spPr>
        <p:txBody>
          <a:bodyPr>
            <a:normAutofit fontScale="92500" lnSpcReduction="20000"/>
          </a:bodyPr>
          <a:lstStyle/>
          <a:p>
            <a:pPr algn="just"/>
            <a:r>
              <a:rPr lang="en-IE" dirty="0">
                <a:latin typeface="Cambria" panose="02040503050406030204" pitchFamily="18" charset="0"/>
              </a:rPr>
              <a:t>If you make an error or want to undo something, use the </a:t>
            </a:r>
            <a:r>
              <a:rPr lang="en-IE" b="1" dirty="0">
                <a:latin typeface="Cambria" panose="02040503050406030204" pitchFamily="18" charset="0"/>
              </a:rPr>
              <a:t>backwards </a:t>
            </a:r>
            <a:r>
              <a:rPr lang="en-IE" dirty="0">
                <a:latin typeface="Cambria" panose="02040503050406030204" pitchFamily="18" charset="0"/>
              </a:rPr>
              <a:t>and </a:t>
            </a:r>
            <a:r>
              <a:rPr lang="en-IE" b="1" dirty="0">
                <a:latin typeface="Cambria" panose="02040503050406030204" pitchFamily="18" charset="0"/>
              </a:rPr>
              <a:t>forwards </a:t>
            </a:r>
            <a:r>
              <a:rPr lang="en-IE" dirty="0">
                <a:latin typeface="Cambria" panose="02040503050406030204" pitchFamily="18" charset="0"/>
              </a:rPr>
              <a:t>navigation buttons in the left-hand of the toolbar to undo / redo or step backwards and forwards in your series of actions.</a:t>
            </a:r>
            <a:endParaRPr lang="en-GB" dirty="0">
              <a:latin typeface="Cambria" panose="02040503050406030204" pitchFamily="18" charset="0"/>
            </a:endParaRPr>
          </a:p>
          <a:p>
            <a:pPr lvl="1"/>
            <a:endParaRPr lang="en-GB" dirty="0">
              <a:latin typeface="Cambria" panose="02040503050406030204" pitchFamily="18" charset="0"/>
            </a:endParaRPr>
          </a:p>
          <a:p>
            <a:pPr marL="457200" lvl="1" indent="0">
              <a:buNone/>
            </a:pPr>
            <a:endParaRPr lang="en-GB" dirty="0">
              <a:latin typeface="Cambria" panose="02040503050406030204" pitchFamily="18" charset="0"/>
            </a:endParaRPr>
          </a:p>
          <a:p>
            <a:endParaRPr lang="en-IE"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4</a:t>
            </a:fld>
            <a:endParaRPr lang="en-IE"/>
          </a:p>
        </p:txBody>
      </p:sp>
      <p:pic>
        <p:nvPicPr>
          <p:cNvPr id="5" name="Picture 4"/>
          <p:cNvPicPr/>
          <p:nvPr/>
        </p:nvPicPr>
        <p:blipFill>
          <a:blip r:embed="rId2" cstate="print"/>
          <a:srcRect/>
          <a:stretch>
            <a:fillRect/>
          </a:stretch>
        </p:blipFill>
        <p:spPr bwMode="auto">
          <a:xfrm>
            <a:off x="1468322" y="3501008"/>
            <a:ext cx="3032125" cy="263906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932040" y="3501008"/>
            <a:ext cx="3092450" cy="2643505"/>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19256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Basics</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5050904" cy="5069159"/>
          </a:xfrm>
        </p:spPr>
        <p:txBody>
          <a:bodyPr>
            <a:normAutofit fontScale="70000" lnSpcReduction="20000"/>
          </a:bodyPr>
          <a:lstStyle/>
          <a:p>
            <a:pPr algn="just"/>
            <a:r>
              <a:rPr lang="en-IE" dirty="0">
                <a:latin typeface="Cambria" panose="02040503050406030204" pitchFamily="18" charset="0"/>
              </a:rPr>
              <a:t>As in Excel, you can save more than one sheet of data and analysis in a single document. </a:t>
            </a:r>
            <a:endParaRPr lang="en-IE" dirty="0" smtClean="0">
              <a:latin typeface="Cambria" panose="02040503050406030204" pitchFamily="18" charset="0"/>
            </a:endParaRPr>
          </a:p>
          <a:p>
            <a:pPr lvl="1" algn="just"/>
            <a:r>
              <a:rPr lang="en-IE" dirty="0" smtClean="0">
                <a:latin typeface="Cambria" panose="02040503050406030204" pitchFamily="18" charset="0"/>
              </a:rPr>
              <a:t>To </a:t>
            </a:r>
            <a:r>
              <a:rPr lang="en-IE" dirty="0">
                <a:latin typeface="Cambria" panose="02040503050406030204" pitchFamily="18" charset="0"/>
              </a:rPr>
              <a:t>do this, simply select </a:t>
            </a:r>
            <a:r>
              <a:rPr lang="en-IE" b="1" dirty="0">
                <a:latin typeface="Cambria" panose="02040503050406030204" pitchFamily="18" charset="0"/>
              </a:rPr>
              <a:t>Worksheet – New Worksheet</a:t>
            </a:r>
            <a:r>
              <a:rPr lang="en-IE" dirty="0">
                <a:latin typeface="Cambria" panose="02040503050406030204" pitchFamily="18" charset="0"/>
              </a:rPr>
              <a:t>. </a:t>
            </a:r>
            <a:endParaRPr lang="en-IE" dirty="0" smtClean="0">
              <a:latin typeface="Cambria" panose="02040503050406030204" pitchFamily="18" charset="0"/>
            </a:endParaRPr>
          </a:p>
          <a:p>
            <a:pPr marL="0" indent="0" algn="just">
              <a:buNone/>
            </a:pPr>
            <a:endParaRPr lang="en-IE" dirty="0" smtClean="0">
              <a:latin typeface="Cambria" panose="02040503050406030204" pitchFamily="18" charset="0"/>
            </a:endParaRPr>
          </a:p>
          <a:p>
            <a:pPr algn="just"/>
            <a:r>
              <a:rPr lang="en-IE" dirty="0">
                <a:latin typeface="Cambria" panose="02040503050406030204" pitchFamily="18" charset="0"/>
              </a:rPr>
              <a:t>If you are making multiple graphs with only small </a:t>
            </a:r>
            <a:r>
              <a:rPr lang="en-IE" dirty="0" smtClean="0">
                <a:latin typeface="Cambria" panose="02040503050406030204" pitchFamily="18" charset="0"/>
              </a:rPr>
              <a:t>changes, </a:t>
            </a:r>
            <a:r>
              <a:rPr lang="en-IE" dirty="0">
                <a:latin typeface="Cambria" panose="02040503050406030204" pitchFamily="18" charset="0"/>
              </a:rPr>
              <a:t>you can save yourself time recreating each sheet by selecting </a:t>
            </a:r>
            <a:r>
              <a:rPr lang="en-IE" b="1" dirty="0">
                <a:latin typeface="Cambria" panose="02040503050406030204" pitchFamily="18" charset="0"/>
              </a:rPr>
              <a:t>Duplicate Sheet</a:t>
            </a:r>
            <a:r>
              <a:rPr lang="en-IE" dirty="0">
                <a:latin typeface="Cambria" panose="02040503050406030204" pitchFamily="18" charset="0"/>
              </a:rPr>
              <a:t>. This creates a copy of the existing sheet, which you can then do small edits to (change Violence against civilians to Battles, for example), saving time. </a:t>
            </a:r>
            <a:endParaRPr lang="en-IE" dirty="0" smtClean="0">
              <a:latin typeface="Cambria" panose="02040503050406030204" pitchFamily="18" charset="0"/>
            </a:endParaRPr>
          </a:p>
          <a:p>
            <a:pPr lvl="1" algn="just"/>
            <a:r>
              <a:rPr lang="en-IE" dirty="0" smtClean="0">
                <a:latin typeface="Cambria" panose="02040503050406030204" pitchFamily="18" charset="0"/>
              </a:rPr>
              <a:t>To do this, right-click on the sheet, and select </a:t>
            </a:r>
            <a:r>
              <a:rPr lang="en-IE" b="1" dirty="0" smtClean="0">
                <a:latin typeface="Cambria" panose="02040503050406030204" pitchFamily="18" charset="0"/>
              </a:rPr>
              <a:t>Duplicate Sheet</a:t>
            </a:r>
            <a:r>
              <a:rPr lang="en-IE" dirty="0" smtClean="0">
                <a:latin typeface="Cambria" panose="02040503050406030204" pitchFamily="18" charset="0"/>
              </a:rPr>
              <a:t>.</a:t>
            </a:r>
            <a:endParaRPr lang="en-GB" dirty="0">
              <a:latin typeface="Cambria" panose="02040503050406030204" pitchFamily="18" charset="0"/>
            </a:endParaRPr>
          </a:p>
          <a:p>
            <a:endParaRPr lang="en-IE"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5</a:t>
            </a:fld>
            <a:endParaRPr lang="en-IE"/>
          </a:p>
        </p:txBody>
      </p:sp>
      <p:pic>
        <p:nvPicPr>
          <p:cNvPr id="7" name="Picture 6"/>
          <p:cNvPicPr/>
          <p:nvPr/>
        </p:nvPicPr>
        <p:blipFill>
          <a:blip r:embed="rId2" cstate="print"/>
          <a:srcRect/>
          <a:stretch>
            <a:fillRect/>
          </a:stretch>
        </p:blipFill>
        <p:spPr bwMode="auto">
          <a:xfrm>
            <a:off x="5652120" y="1556792"/>
            <a:ext cx="3060065" cy="358013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2780928"/>
            <a:ext cx="22288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376758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Variables</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4546848" cy="5069159"/>
          </a:xfrm>
        </p:spPr>
        <p:txBody>
          <a:bodyPr>
            <a:normAutofit fontScale="70000" lnSpcReduction="20000"/>
          </a:bodyPr>
          <a:lstStyle/>
          <a:p>
            <a:pPr algn="just"/>
            <a:r>
              <a:rPr lang="en-IE" dirty="0">
                <a:latin typeface="Cambria" panose="02040503050406030204" pitchFamily="18" charset="0"/>
              </a:rPr>
              <a:t>Once you have opened the data, your desktop will contain the column labels in the dimensions and measures windows</a:t>
            </a:r>
            <a:r>
              <a:rPr lang="en-IE" dirty="0" smtClean="0">
                <a:latin typeface="Cambria" panose="02040503050406030204" pitchFamily="18" charset="0"/>
              </a:rPr>
              <a:t>.</a:t>
            </a:r>
          </a:p>
          <a:p>
            <a:pPr algn="just"/>
            <a:r>
              <a:rPr lang="en-IE" dirty="0">
                <a:latin typeface="Cambria" panose="02040503050406030204" pitchFamily="18" charset="0"/>
              </a:rPr>
              <a:t>Tableau assumes that the columns which contain numbers are interval variables (</a:t>
            </a:r>
            <a:r>
              <a:rPr lang="en-IE" dirty="0" err="1">
                <a:latin typeface="Cambria" panose="02040503050406030204" pitchFamily="18" charset="0"/>
              </a:rPr>
              <a:t>ie</a:t>
            </a:r>
            <a:r>
              <a:rPr lang="en-IE" dirty="0">
                <a:latin typeface="Cambria" panose="02040503050406030204" pitchFamily="18" charset="0"/>
              </a:rPr>
              <a:t>, that the interaction column values refer to 1, 2, 3, 4 units respectively). </a:t>
            </a:r>
            <a:endParaRPr lang="en-IE" dirty="0" smtClean="0">
              <a:latin typeface="Cambria" panose="02040503050406030204" pitchFamily="18" charset="0"/>
            </a:endParaRPr>
          </a:p>
          <a:p>
            <a:pPr lvl="1" algn="just"/>
            <a:r>
              <a:rPr lang="en-IE" dirty="0" smtClean="0">
                <a:latin typeface="Cambria" panose="02040503050406030204" pitchFamily="18" charset="0"/>
              </a:rPr>
              <a:t>This </a:t>
            </a:r>
            <a:r>
              <a:rPr lang="en-IE" dirty="0">
                <a:latin typeface="Cambria" panose="02040503050406030204" pitchFamily="18" charset="0"/>
              </a:rPr>
              <a:t>is not the case: many of the numeric variables in ACLED data are categorical variables (</a:t>
            </a:r>
            <a:r>
              <a:rPr lang="en-IE" dirty="0" err="1">
                <a:latin typeface="Cambria" panose="02040503050406030204" pitchFamily="18" charset="0"/>
              </a:rPr>
              <a:t>ie</a:t>
            </a:r>
            <a:r>
              <a:rPr lang="en-IE" dirty="0">
                <a:latin typeface="Cambria" panose="02040503050406030204" pitchFamily="18" charset="0"/>
              </a:rPr>
              <a:t>, interaction column values are codes for types of actors, but do not mean that a given actor has a </a:t>
            </a:r>
            <a:r>
              <a:rPr lang="en-IE" i="1" dirty="0">
                <a:latin typeface="Cambria" panose="02040503050406030204" pitchFamily="18" charset="0"/>
              </a:rPr>
              <a:t>value / cost / number</a:t>
            </a:r>
            <a:r>
              <a:rPr lang="en-IE" dirty="0">
                <a:latin typeface="Cambria" panose="02040503050406030204" pitchFamily="18" charset="0"/>
              </a:rPr>
              <a:t> of 2, 3, 4, etc.). </a:t>
            </a:r>
            <a:endParaRPr lang="en-GB" dirty="0">
              <a:latin typeface="Cambria" panose="02040503050406030204" pitchFamily="18" charset="0"/>
            </a:endParaRPr>
          </a:p>
          <a:p>
            <a:pPr algn="just"/>
            <a:endParaRPr lang="en-IE"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6</a:t>
            </a:fld>
            <a:endParaRPr lang="en-IE"/>
          </a:p>
        </p:txBody>
      </p:sp>
      <p:pic>
        <p:nvPicPr>
          <p:cNvPr id="9" name="Picture 8"/>
          <p:cNvPicPr/>
          <p:nvPr/>
        </p:nvPicPr>
        <p:blipFill>
          <a:blip r:embed="rId2" cstate="print"/>
          <a:srcRect/>
          <a:stretch>
            <a:fillRect/>
          </a:stretch>
        </p:blipFill>
        <p:spPr bwMode="auto">
          <a:xfrm>
            <a:off x="5141166" y="1556792"/>
            <a:ext cx="3600400" cy="4720069"/>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865284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Variables</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4546848" cy="5069159"/>
          </a:xfrm>
        </p:spPr>
        <p:txBody>
          <a:bodyPr>
            <a:normAutofit fontScale="92500" lnSpcReduction="20000"/>
          </a:bodyPr>
          <a:lstStyle/>
          <a:p>
            <a:pPr algn="just"/>
            <a:r>
              <a:rPr lang="en-IE" dirty="0" smtClean="0">
                <a:latin typeface="Cambria" panose="02040503050406030204" pitchFamily="18" charset="0"/>
              </a:rPr>
              <a:t>For </a:t>
            </a:r>
            <a:r>
              <a:rPr lang="en-IE" dirty="0">
                <a:latin typeface="Cambria" panose="02040503050406030204" pitchFamily="18" charset="0"/>
              </a:rPr>
              <a:t>this reason, the first step you have to take is to move the </a:t>
            </a:r>
            <a:r>
              <a:rPr lang="en-IE" b="1" dirty="0">
                <a:latin typeface="Cambria" panose="02040503050406030204" pitchFamily="18" charset="0"/>
              </a:rPr>
              <a:t>Inter1, Inter2</a:t>
            </a:r>
            <a:r>
              <a:rPr lang="en-IE" dirty="0">
                <a:latin typeface="Cambria" panose="02040503050406030204" pitchFamily="18" charset="0"/>
              </a:rPr>
              <a:t> and </a:t>
            </a:r>
            <a:r>
              <a:rPr lang="en-IE" b="1" dirty="0" smtClean="0">
                <a:latin typeface="Cambria" panose="02040503050406030204" pitchFamily="18" charset="0"/>
              </a:rPr>
              <a:t>Interaction</a:t>
            </a:r>
            <a:r>
              <a:rPr lang="en-IE" dirty="0" smtClean="0">
                <a:latin typeface="Cambria" panose="02040503050406030204" pitchFamily="18" charset="0"/>
              </a:rPr>
              <a:t>, </a:t>
            </a:r>
            <a:r>
              <a:rPr lang="en-IE" b="1" dirty="0" err="1" smtClean="0">
                <a:latin typeface="Cambria" panose="02040503050406030204" pitchFamily="18" charset="0"/>
              </a:rPr>
              <a:t>GeoPrecision</a:t>
            </a:r>
            <a:r>
              <a:rPr lang="en-IE" dirty="0" smtClean="0">
                <a:latin typeface="Cambria" panose="02040503050406030204" pitchFamily="18" charset="0"/>
              </a:rPr>
              <a:t> and </a:t>
            </a:r>
            <a:r>
              <a:rPr lang="en-IE" b="1" dirty="0" err="1" smtClean="0">
                <a:latin typeface="Cambria" panose="02040503050406030204" pitchFamily="18" charset="0"/>
              </a:rPr>
              <a:t>TimePrecision</a:t>
            </a:r>
            <a:r>
              <a:rPr lang="en-IE" dirty="0" smtClean="0">
                <a:latin typeface="Cambria" panose="02040503050406030204" pitchFamily="18" charset="0"/>
              </a:rPr>
              <a:t> </a:t>
            </a:r>
            <a:r>
              <a:rPr lang="en-IE" dirty="0">
                <a:latin typeface="Cambria" panose="02040503050406030204" pitchFamily="18" charset="0"/>
              </a:rPr>
              <a:t>variables from the Measures window to the Attributes window. </a:t>
            </a:r>
            <a:endParaRPr lang="en-IE" dirty="0" smtClean="0">
              <a:latin typeface="Cambria" panose="02040503050406030204" pitchFamily="18" charset="0"/>
            </a:endParaRPr>
          </a:p>
          <a:p>
            <a:pPr lvl="1" algn="just"/>
            <a:r>
              <a:rPr lang="en-IE" dirty="0" smtClean="0">
                <a:latin typeface="Cambria" panose="02040503050406030204" pitchFamily="18" charset="0"/>
              </a:rPr>
              <a:t>Do </a:t>
            </a:r>
            <a:r>
              <a:rPr lang="en-IE" dirty="0">
                <a:latin typeface="Cambria" panose="02040503050406030204" pitchFamily="18" charset="0"/>
              </a:rPr>
              <a:t>this by selecting the variable, and simply dragging </a:t>
            </a:r>
            <a:r>
              <a:rPr lang="en-IE" dirty="0" smtClean="0">
                <a:latin typeface="Cambria" panose="02040503050406030204" pitchFamily="18" charset="0"/>
              </a:rPr>
              <a:t>it</a:t>
            </a:r>
            <a:r>
              <a:rPr lang="en-IE" dirty="0">
                <a:latin typeface="Cambria" panose="02040503050406030204" pitchFamily="18" charset="0"/>
              </a:rPr>
              <a:t> </a:t>
            </a:r>
            <a:r>
              <a:rPr lang="en-IE" dirty="0" smtClean="0">
                <a:latin typeface="Cambria" panose="02040503050406030204" pitchFamily="18" charset="0"/>
              </a:rPr>
              <a:t>to the ‘Dimensions’ window above.</a:t>
            </a:r>
            <a:endParaRPr lang="en-GB" dirty="0">
              <a:latin typeface="Cambria" panose="02040503050406030204" pitchFamily="18" charset="0"/>
            </a:endParaRPr>
          </a:p>
          <a:p>
            <a:pPr algn="just"/>
            <a:endParaRPr lang="en-GB" dirty="0">
              <a:latin typeface="Cambria" panose="02040503050406030204" pitchFamily="18" charset="0"/>
            </a:endParaRPr>
          </a:p>
          <a:p>
            <a:pPr algn="just"/>
            <a:endParaRPr lang="en-IE"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7</a:t>
            </a:fld>
            <a:endParaRPr lang="en-IE"/>
          </a:p>
        </p:txBody>
      </p:sp>
      <p:pic>
        <p:nvPicPr>
          <p:cNvPr id="9" name="Picture 8"/>
          <p:cNvPicPr/>
          <p:nvPr/>
        </p:nvPicPr>
        <p:blipFill>
          <a:blip r:embed="rId2" cstate="print"/>
          <a:srcRect/>
          <a:stretch>
            <a:fillRect/>
          </a:stretch>
        </p:blipFill>
        <p:spPr bwMode="auto">
          <a:xfrm>
            <a:off x="5141166" y="1556792"/>
            <a:ext cx="3600400" cy="4720069"/>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865284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Filtering Data</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4402832" cy="5069159"/>
          </a:xfrm>
        </p:spPr>
        <p:txBody>
          <a:bodyPr>
            <a:normAutofit fontScale="70000" lnSpcReduction="20000"/>
          </a:bodyPr>
          <a:lstStyle/>
          <a:p>
            <a:pPr algn="just"/>
            <a:r>
              <a:rPr lang="en-IE" dirty="0">
                <a:latin typeface="Cambria" panose="02040503050406030204" pitchFamily="18" charset="0"/>
              </a:rPr>
              <a:t>The next step is to prepare your data for analysis. It is good practice to set up your data with the necessary filters first, before you begin analysis, to ensure you are always viewing the correct data. </a:t>
            </a:r>
            <a:endParaRPr lang="en-IE" dirty="0" smtClean="0">
              <a:latin typeface="Cambria" panose="02040503050406030204" pitchFamily="18" charset="0"/>
            </a:endParaRPr>
          </a:p>
          <a:p>
            <a:pPr marL="0" indent="0" algn="just">
              <a:buNone/>
            </a:pPr>
            <a:endParaRPr lang="en-IE" dirty="0" smtClean="0">
              <a:latin typeface="Cambria" panose="02040503050406030204" pitchFamily="18" charset="0"/>
            </a:endParaRPr>
          </a:p>
          <a:p>
            <a:pPr algn="just"/>
            <a:r>
              <a:rPr lang="en-IE" dirty="0" smtClean="0">
                <a:latin typeface="Cambria" panose="02040503050406030204" pitchFamily="18" charset="0"/>
              </a:rPr>
              <a:t>The </a:t>
            </a:r>
            <a:r>
              <a:rPr lang="en-IE" dirty="0">
                <a:latin typeface="Cambria" panose="02040503050406030204" pitchFamily="18" charset="0"/>
              </a:rPr>
              <a:t>most important filter you will apply is to exclude non-violent activity from your analysis, as these events are not relevant to most of the visualisations, and are included primarily to facilitate users ‘reading’ the data, rather than statistically analysing them. </a:t>
            </a:r>
            <a:endParaRPr lang="en-GB" dirty="0">
              <a:latin typeface="Cambria" panose="02040503050406030204" pitchFamily="18" charset="0"/>
            </a:endParaRPr>
          </a:p>
          <a:p>
            <a:pPr marL="0" indent="0" algn="just">
              <a:buNone/>
            </a:pPr>
            <a:endParaRPr lang="en-GB" dirty="0">
              <a:latin typeface="Cambria" panose="02040503050406030204" pitchFamily="18" charset="0"/>
            </a:endParaRPr>
          </a:p>
          <a:p>
            <a:pPr algn="just"/>
            <a:endParaRPr lang="en-IE"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8</a:t>
            </a:fld>
            <a:endParaRPr lang="en-IE"/>
          </a:p>
        </p:txBody>
      </p:sp>
      <p:pic>
        <p:nvPicPr>
          <p:cNvPr id="6" name="Picture 5"/>
          <p:cNvPicPr/>
          <p:nvPr/>
        </p:nvPicPr>
        <p:blipFill>
          <a:blip r:embed="rId2" cstate="print"/>
          <a:srcRect/>
          <a:stretch>
            <a:fillRect/>
          </a:stretch>
        </p:blipFill>
        <p:spPr bwMode="auto">
          <a:xfrm>
            <a:off x="4896322" y="1700808"/>
            <a:ext cx="3803154" cy="4464496"/>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3147205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mbria" panose="02040503050406030204" pitchFamily="18" charset="0"/>
              </a:rPr>
              <a:t>Filtering Data</a:t>
            </a:r>
            <a:endParaRPr lang="en-IE" dirty="0">
              <a:latin typeface="Cambria" panose="02040503050406030204" pitchFamily="18" charset="0"/>
            </a:endParaRPr>
          </a:p>
        </p:txBody>
      </p:sp>
      <p:sp>
        <p:nvSpPr>
          <p:cNvPr id="3" name="Content Placeholder 2"/>
          <p:cNvSpPr>
            <a:spLocks noGrp="1"/>
          </p:cNvSpPr>
          <p:nvPr>
            <p:ph idx="1"/>
          </p:nvPr>
        </p:nvSpPr>
        <p:spPr>
          <a:xfrm>
            <a:off x="457200" y="1600201"/>
            <a:ext cx="4402832" cy="5069159"/>
          </a:xfrm>
        </p:spPr>
        <p:txBody>
          <a:bodyPr>
            <a:normAutofit lnSpcReduction="10000"/>
          </a:bodyPr>
          <a:lstStyle/>
          <a:p>
            <a:pPr lvl="1" algn="just"/>
            <a:r>
              <a:rPr lang="en-IE" dirty="0" smtClean="0">
                <a:latin typeface="Cambria" panose="02040503050406030204" pitchFamily="18" charset="0"/>
              </a:rPr>
              <a:t>To </a:t>
            </a:r>
            <a:r>
              <a:rPr lang="en-IE" dirty="0">
                <a:latin typeface="Cambria" panose="02040503050406030204" pitchFamily="18" charset="0"/>
              </a:rPr>
              <a:t>filter data, drag </a:t>
            </a:r>
            <a:r>
              <a:rPr lang="en-IE" b="1" dirty="0">
                <a:latin typeface="Cambria" panose="02040503050406030204" pitchFamily="18" charset="0"/>
              </a:rPr>
              <a:t>Event Type</a:t>
            </a:r>
            <a:r>
              <a:rPr lang="en-IE" dirty="0">
                <a:latin typeface="Cambria" panose="02040503050406030204" pitchFamily="18" charset="0"/>
              </a:rPr>
              <a:t> into the Filter </a:t>
            </a:r>
            <a:r>
              <a:rPr lang="en-IE" dirty="0" smtClean="0">
                <a:latin typeface="Cambria" panose="02040503050406030204" pitchFamily="18" charset="0"/>
              </a:rPr>
              <a:t>window.</a:t>
            </a:r>
          </a:p>
          <a:p>
            <a:pPr lvl="1" algn="just">
              <a:buNone/>
            </a:pPr>
            <a:endParaRPr lang="en-IE" dirty="0" smtClean="0">
              <a:latin typeface="Cambria" panose="02040503050406030204" pitchFamily="18" charset="0"/>
            </a:endParaRPr>
          </a:p>
          <a:p>
            <a:pPr lvl="1" algn="just"/>
            <a:r>
              <a:rPr lang="en-IE" dirty="0">
                <a:latin typeface="Cambria" panose="02040503050406030204" pitchFamily="18" charset="0"/>
              </a:rPr>
              <a:t>Then select the event types you want to exclude </a:t>
            </a:r>
            <a:r>
              <a:rPr lang="en-IE" dirty="0" smtClean="0">
                <a:latin typeface="Cambria" panose="02040503050406030204" pitchFamily="18" charset="0"/>
              </a:rPr>
              <a:t>by </a:t>
            </a:r>
            <a:r>
              <a:rPr lang="en-IE" dirty="0">
                <a:latin typeface="Cambria" panose="02040503050406030204" pitchFamily="18" charset="0"/>
              </a:rPr>
              <a:t>ticking the events you want to exclude, and then selecting ‘</a:t>
            </a:r>
            <a:r>
              <a:rPr lang="en-IE" b="1" dirty="0">
                <a:latin typeface="Cambria" panose="02040503050406030204" pitchFamily="18" charset="0"/>
              </a:rPr>
              <a:t>Exclude</a:t>
            </a:r>
            <a:r>
              <a:rPr lang="en-IE" dirty="0">
                <a:latin typeface="Cambria" panose="02040503050406030204" pitchFamily="18" charset="0"/>
              </a:rPr>
              <a:t>’ in the bottom right-hand corner. </a:t>
            </a:r>
            <a:endParaRPr lang="en-GB" dirty="0">
              <a:latin typeface="Cambria" panose="02040503050406030204" pitchFamily="18" charset="0"/>
            </a:endParaRPr>
          </a:p>
          <a:p>
            <a:pPr lvl="1" algn="just"/>
            <a:endParaRPr lang="en-GB" dirty="0">
              <a:latin typeface="Cambria" panose="02040503050406030204" pitchFamily="18" charset="0"/>
            </a:endParaRPr>
          </a:p>
          <a:p>
            <a:pPr marL="0" indent="0" algn="just">
              <a:buNone/>
            </a:pPr>
            <a:endParaRPr lang="en-GB" dirty="0">
              <a:latin typeface="Cambria" panose="02040503050406030204" pitchFamily="18" charset="0"/>
            </a:endParaRPr>
          </a:p>
          <a:p>
            <a:pPr algn="just"/>
            <a:endParaRPr lang="en-IE"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D053F123-CBFF-431D-ADAB-70167084A53C}" type="slidenum">
              <a:rPr lang="en-IE" smtClean="0"/>
              <a:pPr/>
              <a:t>9</a:t>
            </a:fld>
            <a:endParaRPr lang="en-IE"/>
          </a:p>
        </p:txBody>
      </p:sp>
      <p:pic>
        <p:nvPicPr>
          <p:cNvPr id="6" name="Picture 5"/>
          <p:cNvPicPr/>
          <p:nvPr/>
        </p:nvPicPr>
        <p:blipFill>
          <a:blip r:embed="rId2" cstate="print"/>
          <a:srcRect/>
          <a:stretch>
            <a:fillRect/>
          </a:stretch>
        </p:blipFill>
        <p:spPr bwMode="auto">
          <a:xfrm>
            <a:off x="4896322" y="1700808"/>
            <a:ext cx="3803154" cy="4464496"/>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22" y="227608"/>
            <a:ext cx="986818" cy="982640"/>
          </a:xfrm>
          <a:prstGeom prst="rect">
            <a:avLst/>
          </a:prstGeom>
        </p:spPr>
      </p:pic>
    </p:spTree>
    <p:extLst>
      <p:ext uri="{BB962C8B-B14F-4D97-AF65-F5344CB8AC3E}">
        <p14:creationId xmlns:p14="http://schemas.microsoft.com/office/powerpoint/2010/main" val="3147205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1937</Words>
  <Application>Microsoft Office PowerPoint</Application>
  <PresentationFormat>On-screen Show (4:3)</PresentationFormat>
  <Paragraphs>144</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vt:lpstr>
      <vt:lpstr>Times New Roman</vt:lpstr>
      <vt:lpstr>Office Theme</vt:lpstr>
      <vt:lpstr>ACLED Training:  Visual Analysis 2017</vt:lpstr>
      <vt:lpstr>Basics</vt:lpstr>
      <vt:lpstr>Basics</vt:lpstr>
      <vt:lpstr>Basics</vt:lpstr>
      <vt:lpstr>Basics</vt:lpstr>
      <vt:lpstr>Variables</vt:lpstr>
      <vt:lpstr>Variables</vt:lpstr>
      <vt:lpstr>Filtering Data</vt:lpstr>
      <vt:lpstr>Filtering Data</vt:lpstr>
      <vt:lpstr>Filtering Data</vt:lpstr>
      <vt:lpstr>Analysing Data</vt:lpstr>
      <vt:lpstr>Analysing Data</vt:lpstr>
      <vt:lpstr>Adding More Variables</vt:lpstr>
      <vt:lpstr>Event Type Variables</vt:lpstr>
      <vt:lpstr>Incorrect Analysis of Event Types</vt:lpstr>
      <vt:lpstr>Correct Analysis of Event Types</vt:lpstr>
      <vt:lpstr>Dates</vt:lpstr>
      <vt:lpstr>Grouping Data</vt:lpstr>
      <vt:lpstr>Grouping Data</vt:lpstr>
      <vt:lpstr>Graphics</vt:lpstr>
      <vt:lpstr>Graphics</vt:lpstr>
      <vt:lpstr>Maps</vt:lpstr>
      <vt:lpstr>Maps</vt:lpstr>
      <vt:lpstr>Maps</vt:lpstr>
      <vt:lpstr>Maps</vt:lpstr>
      <vt:lpstr>Maps</vt:lpstr>
      <vt:lpstr>Practice</vt:lpstr>
      <vt:lpstr>Exporting your Image</vt:lpstr>
      <vt:lpstr>Exporting your Image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ACLED Training</dc:title>
  <dc:creator>Caitriona Dowd</dc:creator>
  <cp:lastModifiedBy>Olivia Russell</cp:lastModifiedBy>
  <cp:revision>231</cp:revision>
  <dcterms:created xsi:type="dcterms:W3CDTF">2013-01-24T15:21:29Z</dcterms:created>
  <dcterms:modified xsi:type="dcterms:W3CDTF">2017-12-29T19:22:15Z</dcterms:modified>
</cp:coreProperties>
</file>